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drawings/drawing1.xml" ContentType="application/vnd.openxmlformats-officedocument.drawingml.chartshapes+xml"/>
  <Override PartName="/ppt/charts/chart8.xml" ContentType="application/vnd.openxmlformats-officedocument.drawingml.chart+xml"/>
  <Override PartName="/ppt/drawings/drawing2.xml" ContentType="application/vnd.openxmlformats-officedocument.drawingml.chartshapes+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79" r:id="rId2"/>
    <p:sldId id="278" r:id="rId3"/>
    <p:sldId id="280" r:id="rId4"/>
    <p:sldId id="256" r:id="rId5"/>
    <p:sldId id="257" r:id="rId6"/>
    <p:sldId id="258" r:id="rId7"/>
    <p:sldId id="259" r:id="rId8"/>
    <p:sldId id="260" r:id="rId9"/>
    <p:sldId id="277" r:id="rId10"/>
    <p:sldId id="261" r:id="rId11"/>
    <p:sldId id="262" r:id="rId12"/>
    <p:sldId id="263" r:id="rId13"/>
    <p:sldId id="264" r:id="rId14"/>
    <p:sldId id="265" r:id="rId15"/>
    <p:sldId id="273" r:id="rId16"/>
    <p:sldId id="266" r:id="rId17"/>
    <p:sldId id="267" r:id="rId18"/>
    <p:sldId id="269" r:id="rId19"/>
    <p:sldId id="270" r:id="rId20"/>
    <p:sldId id="271" r:id="rId21"/>
    <p:sldId id="272" r:id="rId22"/>
    <p:sldId id="274" r:id="rId23"/>
    <p:sldId id="275" r:id="rId24"/>
    <p:sldId id="276"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7E82"/>
    <a:srgbClr val="50A3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6" autoAdjust="0"/>
    <p:restoredTop sz="94627" autoAdjust="0"/>
  </p:normalViewPr>
  <p:slideViewPr>
    <p:cSldViewPr snapToGrid="0" snapToObjects="1">
      <p:cViewPr varScale="1">
        <p:scale>
          <a:sx n="112" d="100"/>
          <a:sy n="112" d="100"/>
        </p:scale>
        <p:origin x="-312"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jeffbeardsworth:Documents:Research%20Project%202014:ChartComparison.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jeffbeardsworth:Documents:Research%20Project%202014:ChartComparison.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jeffbeardsworth:Documents:Research%20Project%202014:Market%20Tables:5K10K.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jeffbeardsworth:Documents:Research%20Project%202014:ChartComparison.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jeffbeardsworth:Documents:Research%20Project%202014:ChartComparison.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jeffbeardsworth:Documents:Research%20Project%202014:ChartComparison.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Macintosh%20HD:Users:jeffbeardsworth:Documents:Research%20Project%202014:ChartComparison.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Macintosh%20HD:Users:jeffbeardsworth:Documents:Research%20Project%202014:ChartComparison.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Macintosh%20HD:Users:jeffbeardsworth:Documents:Research%20Project%202014:ChartComparison.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Macintosh%20HD:Users:jeffbeardsworth:Documents:Research%20Project%202014:ChartComparison.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Macintosh%20HD:Users:jeffbeardsworth:Documents:Research%20Project%202014:ChartComparis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jeffbeardsworth:Documents:Research%20Project%202014:ChartComparison.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Macintosh%20HD:Users:jeffbeardsworth:Documents:Research%20Project%202014:ChartComparison.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Macintosh%20HD:Users:jeffbeardsworth:Documents:Research%20Project%202014:ChartComparis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jeffbeardsworth:Documents:Research%20Project%202014:ChartCompariso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jeffbeardsworth:Documents:Research%20Project%202014:ChartCompariso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jeffbeardsworth:Documents:Research%20Project%202014:ChartCompariso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jeffbeardsworth:Documents:Research%20Project%202014:Market%20Tables:100KPlus.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jeffbeardsworth:Documents:Research%20Project%202014:ChartComparison.xlsx" TargetMode="External"/><Relationship Id="rId2"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jeffbeardsworth:Documents:Research%20Project%202014:ChartComparison.xlsx" TargetMode="External"/><Relationship Id="rId2" Type="http://schemas.openxmlformats.org/officeDocument/2006/relationships/chartUserShapes" Target="../drawings/drawing2.xm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jeffbeardsworth:Documents:Research%20Project%202014:ChartComparis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200" dirty="0" smtClean="0"/>
              <a:t>While</a:t>
            </a:r>
            <a:r>
              <a:rPr lang="en-US" sz="1200" baseline="0" dirty="0" smtClean="0"/>
              <a:t> Respondents in All Community Sizes are Strong Receivers of Community Newspapers, Respondents Indicate Receivership is up to 20% Higher in Smaller Communities</a:t>
            </a:r>
            <a:endParaRPr lang="en-US" sz="1200" dirty="0"/>
          </a:p>
        </c:rich>
      </c:tx>
      <c:layout>
        <c:manualLayout>
          <c:xMode val="edge"/>
          <c:yMode val="edge"/>
          <c:x val="0.109843885384984"/>
          <c:y val="0.0713245355875911"/>
        </c:manualLayout>
      </c:layout>
      <c:overlay val="0"/>
    </c:title>
    <c:autoTitleDeleted val="0"/>
    <c:plotArea>
      <c:layout>
        <c:manualLayout>
          <c:layoutTarget val="inner"/>
          <c:xMode val="edge"/>
          <c:yMode val="edge"/>
          <c:x val="0.0573590031689749"/>
          <c:y val="0.173407777147331"/>
          <c:w val="0.92344953062858"/>
          <c:h val="0.585942818572249"/>
        </c:manualLayout>
      </c:layout>
      <c:barChart>
        <c:barDir val="col"/>
        <c:grouping val="clustered"/>
        <c:varyColors val="0"/>
        <c:ser>
          <c:idx val="0"/>
          <c:order val="0"/>
          <c:tx>
            <c:strRef>
              <c:f>Sheet1!$B$239</c:f>
              <c:strCache>
                <c:ptCount val="1"/>
                <c:pt idx="0">
                  <c:v>Communities Under 5,000 Population</c:v>
                </c:pt>
              </c:strCache>
            </c:strRef>
          </c:tx>
          <c:invertIfNegative val="0"/>
          <c:dLbls>
            <c:dLbl>
              <c:idx val="0"/>
              <c:layout>
                <c:manualLayout>
                  <c:x val="-0.00738133315478644"/>
                  <c:y val="0.0"/>
                </c:manualLayout>
              </c:layout>
              <c:showLegendKey val="0"/>
              <c:showVal val="1"/>
              <c:showCatName val="0"/>
              <c:showSerName val="0"/>
              <c:showPercent val="0"/>
              <c:showBubbleSize val="0"/>
            </c:dLbl>
            <c:dLbl>
              <c:idx val="4"/>
              <c:layout>
                <c:manualLayout>
                  <c:x val="-0.010333866416701"/>
                  <c:y val="0.0"/>
                </c:manualLayout>
              </c:layout>
              <c:showLegendKey val="0"/>
              <c:showVal val="1"/>
              <c:showCatName val="0"/>
              <c:showSerName val="0"/>
              <c:showPercent val="0"/>
              <c:showBubbleSize val="0"/>
            </c:dLbl>
            <c:dLbl>
              <c:idx val="6"/>
              <c:layout>
                <c:manualLayout>
                  <c:x val="-0.0162389329405302"/>
                  <c:y val="0.00891556694844889"/>
                </c:manualLayout>
              </c:layout>
              <c:showLegendKey val="0"/>
              <c:showVal val="1"/>
              <c:showCatName val="0"/>
              <c:showSerName val="0"/>
              <c:showPercent val="0"/>
              <c:showBubbleSize val="0"/>
            </c:dLbl>
            <c:txPr>
              <a:bodyPr/>
              <a:lstStyle/>
              <a:p>
                <a:pPr>
                  <a:defRPr b="1"/>
                </a:pPr>
                <a:endParaRPr lang="en-US"/>
              </a:p>
            </c:txPr>
            <c:showLegendKey val="0"/>
            <c:showVal val="1"/>
            <c:showCatName val="0"/>
            <c:showSerName val="0"/>
            <c:showPercent val="0"/>
            <c:showBubbleSize val="0"/>
            <c:showLeaderLines val="0"/>
          </c:dLbls>
          <c:cat>
            <c:strRef>
              <c:f>Sheet1!$A$240:$A$246</c:f>
              <c:strCache>
                <c:ptCount val="7"/>
                <c:pt idx="0">
                  <c:v>Yes, receive it free</c:v>
                </c:pt>
                <c:pt idx="2">
                  <c:v>Yes, subscribe to it</c:v>
                </c:pt>
                <c:pt idx="4">
                  <c:v>Total Receivers</c:v>
                </c:pt>
                <c:pt idx="6">
                  <c:v>No, don't get printed local community newspaper</c:v>
                </c:pt>
              </c:strCache>
            </c:strRef>
          </c:cat>
          <c:val>
            <c:numRef>
              <c:f>Sheet1!$B$240:$B$246</c:f>
              <c:numCache>
                <c:formatCode>General</c:formatCode>
                <c:ptCount val="7"/>
                <c:pt idx="0" formatCode="0\%">
                  <c:v>36.5</c:v>
                </c:pt>
                <c:pt idx="2" formatCode="0\%">
                  <c:v>44.4</c:v>
                </c:pt>
                <c:pt idx="4" formatCode="0\%">
                  <c:v>80.9</c:v>
                </c:pt>
                <c:pt idx="6" formatCode="0\%">
                  <c:v>17.3</c:v>
                </c:pt>
              </c:numCache>
            </c:numRef>
          </c:val>
        </c:ser>
        <c:ser>
          <c:idx val="1"/>
          <c:order val="1"/>
          <c:tx>
            <c:strRef>
              <c:f>Sheet1!$C$239</c:f>
              <c:strCache>
                <c:ptCount val="1"/>
                <c:pt idx="0">
                  <c:v>Communities 5K-10K</c:v>
                </c:pt>
              </c:strCache>
            </c:strRef>
          </c:tx>
          <c:invertIfNegative val="0"/>
          <c:dLbls>
            <c:dLbl>
              <c:idx val="0"/>
              <c:layout>
                <c:manualLayout>
                  <c:x val="-0.00442879989287188"/>
                  <c:y val="-0.00668667521133667"/>
                </c:manualLayout>
              </c:layout>
              <c:showLegendKey val="0"/>
              <c:showVal val="1"/>
              <c:showCatName val="0"/>
              <c:showSerName val="0"/>
              <c:showPercent val="0"/>
              <c:showBubbleSize val="0"/>
            </c:dLbl>
            <c:dLbl>
              <c:idx val="2"/>
              <c:layout>
                <c:manualLayout>
                  <c:x val="0.00442879989287181"/>
                  <c:y val="-8.17250862656111E-17"/>
                </c:manualLayout>
              </c:layout>
              <c:showLegendKey val="0"/>
              <c:showVal val="1"/>
              <c:showCatName val="0"/>
              <c:showSerName val="0"/>
              <c:showPercent val="0"/>
              <c:showBubbleSize val="0"/>
            </c:dLbl>
            <c:dLbl>
              <c:idx val="6"/>
              <c:layout>
                <c:manualLayout>
                  <c:x val="1.08258302327721E-16"/>
                  <c:y val="0.0200600256340099"/>
                </c:manualLayout>
              </c:layout>
              <c:showLegendKey val="0"/>
              <c:showVal val="1"/>
              <c:showCatName val="0"/>
              <c:showSerName val="0"/>
              <c:showPercent val="0"/>
              <c:showBubbleSize val="0"/>
            </c:dLbl>
            <c:txPr>
              <a:bodyPr/>
              <a:lstStyle/>
              <a:p>
                <a:pPr>
                  <a:defRPr b="1"/>
                </a:pPr>
                <a:endParaRPr lang="en-US"/>
              </a:p>
            </c:txPr>
            <c:showLegendKey val="0"/>
            <c:showVal val="1"/>
            <c:showCatName val="0"/>
            <c:showSerName val="0"/>
            <c:showPercent val="0"/>
            <c:showBubbleSize val="0"/>
            <c:showLeaderLines val="0"/>
          </c:dLbls>
          <c:cat>
            <c:strRef>
              <c:f>Sheet1!$A$240:$A$246</c:f>
              <c:strCache>
                <c:ptCount val="7"/>
                <c:pt idx="0">
                  <c:v>Yes, receive it free</c:v>
                </c:pt>
                <c:pt idx="2">
                  <c:v>Yes, subscribe to it</c:v>
                </c:pt>
                <c:pt idx="4">
                  <c:v>Total Receivers</c:v>
                </c:pt>
                <c:pt idx="6">
                  <c:v>No, don't get printed local community newspaper</c:v>
                </c:pt>
              </c:strCache>
            </c:strRef>
          </c:cat>
          <c:val>
            <c:numRef>
              <c:f>Sheet1!$C$240:$C$246</c:f>
              <c:numCache>
                <c:formatCode>General</c:formatCode>
                <c:ptCount val="7"/>
                <c:pt idx="0" formatCode="0\%">
                  <c:v>43.9</c:v>
                </c:pt>
                <c:pt idx="2" formatCode="0\%">
                  <c:v>38.4</c:v>
                </c:pt>
                <c:pt idx="4" formatCode="0\%">
                  <c:v>82.3</c:v>
                </c:pt>
                <c:pt idx="6" formatCode="0\%">
                  <c:v>14.3</c:v>
                </c:pt>
              </c:numCache>
            </c:numRef>
          </c:val>
        </c:ser>
        <c:ser>
          <c:idx val="2"/>
          <c:order val="2"/>
          <c:tx>
            <c:strRef>
              <c:f>Sheet1!$D$239</c:f>
              <c:strCache>
                <c:ptCount val="1"/>
                <c:pt idx="0">
                  <c:v>Communities 10K-50K</c:v>
                </c:pt>
              </c:strCache>
            </c:strRef>
          </c:tx>
          <c:invertIfNegative val="0"/>
          <c:dLbls>
            <c:dLbl>
              <c:idx val="2"/>
              <c:layout>
                <c:manualLayout>
                  <c:x val="0.00885759978574373"/>
                  <c:y val="0.0"/>
                </c:manualLayout>
              </c:layout>
              <c:showLegendKey val="0"/>
              <c:showVal val="1"/>
              <c:showCatName val="0"/>
              <c:showSerName val="0"/>
              <c:showPercent val="0"/>
              <c:showBubbleSize val="0"/>
            </c:dLbl>
            <c:dLbl>
              <c:idx val="4"/>
              <c:layout>
                <c:manualLayout>
                  <c:x val="0.0118101330476582"/>
                  <c:y val="-0.00222889173711222"/>
                </c:manualLayout>
              </c:layout>
              <c:showLegendKey val="0"/>
              <c:showVal val="1"/>
              <c:showCatName val="0"/>
              <c:showSerName val="0"/>
              <c:showPercent val="0"/>
              <c:showBubbleSize val="0"/>
            </c:dLbl>
            <c:txPr>
              <a:bodyPr/>
              <a:lstStyle/>
              <a:p>
                <a:pPr>
                  <a:defRPr b="1"/>
                </a:pPr>
                <a:endParaRPr lang="en-US"/>
              </a:p>
            </c:txPr>
            <c:showLegendKey val="0"/>
            <c:showVal val="1"/>
            <c:showCatName val="0"/>
            <c:showSerName val="0"/>
            <c:showPercent val="0"/>
            <c:showBubbleSize val="0"/>
            <c:showLeaderLines val="0"/>
          </c:dLbls>
          <c:cat>
            <c:strRef>
              <c:f>Sheet1!$A$240:$A$246</c:f>
              <c:strCache>
                <c:ptCount val="7"/>
                <c:pt idx="0">
                  <c:v>Yes, receive it free</c:v>
                </c:pt>
                <c:pt idx="2">
                  <c:v>Yes, subscribe to it</c:v>
                </c:pt>
                <c:pt idx="4">
                  <c:v>Total Receivers</c:v>
                </c:pt>
                <c:pt idx="6">
                  <c:v>No, don't get printed local community newspaper</c:v>
                </c:pt>
              </c:strCache>
            </c:strRef>
          </c:cat>
          <c:val>
            <c:numRef>
              <c:f>Sheet1!$D$240:$D$246</c:f>
              <c:numCache>
                <c:formatCode>General</c:formatCode>
                <c:ptCount val="7"/>
                <c:pt idx="0" formatCode="0\%">
                  <c:v>56.2</c:v>
                </c:pt>
                <c:pt idx="2" formatCode="0\%">
                  <c:v>29.1</c:v>
                </c:pt>
                <c:pt idx="4" formatCode="0\%">
                  <c:v>85.30000000000001</c:v>
                </c:pt>
                <c:pt idx="6" formatCode="0\%">
                  <c:v>16.1</c:v>
                </c:pt>
              </c:numCache>
            </c:numRef>
          </c:val>
        </c:ser>
        <c:ser>
          <c:idx val="3"/>
          <c:order val="3"/>
          <c:tx>
            <c:strRef>
              <c:f>Sheet1!$E$239</c:f>
              <c:strCache>
                <c:ptCount val="1"/>
                <c:pt idx="0">
                  <c:v>Communities 50K -100K</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Sheet1!$A$240:$A$246</c:f>
              <c:strCache>
                <c:ptCount val="7"/>
                <c:pt idx="0">
                  <c:v>Yes, receive it free</c:v>
                </c:pt>
                <c:pt idx="2">
                  <c:v>Yes, subscribe to it</c:v>
                </c:pt>
                <c:pt idx="4">
                  <c:v>Total Receivers</c:v>
                </c:pt>
                <c:pt idx="6">
                  <c:v>No, don't get printed local community newspaper</c:v>
                </c:pt>
              </c:strCache>
            </c:strRef>
          </c:cat>
          <c:val>
            <c:numRef>
              <c:f>Sheet1!$E$240:$E$246</c:f>
              <c:numCache>
                <c:formatCode>General</c:formatCode>
                <c:ptCount val="7"/>
                <c:pt idx="0" formatCode="0\%">
                  <c:v>17.2</c:v>
                </c:pt>
                <c:pt idx="2" formatCode="0\%">
                  <c:v>42.8</c:v>
                </c:pt>
                <c:pt idx="4" formatCode="0\%">
                  <c:v>60.0</c:v>
                </c:pt>
                <c:pt idx="6" formatCode="0\%">
                  <c:v>38.2</c:v>
                </c:pt>
              </c:numCache>
            </c:numRef>
          </c:val>
        </c:ser>
        <c:ser>
          <c:idx val="4"/>
          <c:order val="4"/>
          <c:tx>
            <c:strRef>
              <c:f>Sheet1!$F$239</c:f>
              <c:strCache>
                <c:ptCount val="1"/>
                <c:pt idx="0">
                  <c:v>Communities 100K+</c:v>
                </c:pt>
              </c:strCache>
            </c:strRef>
          </c:tx>
          <c:invertIfNegative val="0"/>
          <c:dLbls>
            <c:dLbl>
              <c:idx val="2"/>
              <c:layout>
                <c:manualLayout>
                  <c:x val="0.0059050665238291"/>
                  <c:y val="0.0"/>
                </c:manualLayout>
              </c:layout>
              <c:showLegendKey val="0"/>
              <c:showVal val="1"/>
              <c:showCatName val="0"/>
              <c:showSerName val="0"/>
              <c:showPercent val="0"/>
              <c:showBubbleSize val="0"/>
            </c:dLbl>
            <c:dLbl>
              <c:idx val="6"/>
              <c:layout>
                <c:manualLayout>
                  <c:x val="0.0162389329405302"/>
                  <c:y val="0.0"/>
                </c:manualLayout>
              </c:layout>
              <c:showLegendKey val="0"/>
              <c:showVal val="1"/>
              <c:showCatName val="0"/>
              <c:showSerName val="0"/>
              <c:showPercent val="0"/>
              <c:showBubbleSize val="0"/>
            </c:dLbl>
            <c:txPr>
              <a:bodyPr/>
              <a:lstStyle/>
              <a:p>
                <a:pPr>
                  <a:defRPr b="1"/>
                </a:pPr>
                <a:endParaRPr lang="en-US"/>
              </a:p>
            </c:txPr>
            <c:showLegendKey val="0"/>
            <c:showVal val="1"/>
            <c:showCatName val="0"/>
            <c:showSerName val="0"/>
            <c:showPercent val="0"/>
            <c:showBubbleSize val="0"/>
            <c:showLeaderLines val="0"/>
          </c:dLbls>
          <c:cat>
            <c:strRef>
              <c:f>Sheet1!$A$240:$A$246</c:f>
              <c:strCache>
                <c:ptCount val="7"/>
                <c:pt idx="0">
                  <c:v>Yes, receive it free</c:v>
                </c:pt>
                <c:pt idx="2">
                  <c:v>Yes, subscribe to it</c:v>
                </c:pt>
                <c:pt idx="4">
                  <c:v>Total Receivers</c:v>
                </c:pt>
                <c:pt idx="6">
                  <c:v>No, don't get printed local community newspaper</c:v>
                </c:pt>
              </c:strCache>
            </c:strRef>
          </c:cat>
          <c:val>
            <c:numRef>
              <c:f>Sheet1!$F$240:$F$246</c:f>
              <c:numCache>
                <c:formatCode>General</c:formatCode>
                <c:ptCount val="7"/>
                <c:pt idx="0" formatCode="0\%">
                  <c:v>29.6</c:v>
                </c:pt>
                <c:pt idx="2" formatCode="0\%">
                  <c:v>38.0</c:v>
                </c:pt>
                <c:pt idx="4" formatCode="0\%">
                  <c:v>67.6</c:v>
                </c:pt>
                <c:pt idx="6" formatCode="0\%">
                  <c:v>30.6</c:v>
                </c:pt>
              </c:numCache>
            </c:numRef>
          </c:val>
        </c:ser>
        <c:dLbls>
          <c:showLegendKey val="0"/>
          <c:showVal val="0"/>
          <c:showCatName val="0"/>
          <c:showSerName val="0"/>
          <c:showPercent val="0"/>
          <c:showBubbleSize val="0"/>
        </c:dLbls>
        <c:gapWidth val="75"/>
        <c:overlap val="-25"/>
        <c:axId val="2123625768"/>
        <c:axId val="2123136072"/>
      </c:barChart>
      <c:catAx>
        <c:axId val="2123625768"/>
        <c:scaling>
          <c:orientation val="minMax"/>
        </c:scaling>
        <c:delete val="0"/>
        <c:axPos val="b"/>
        <c:majorTickMark val="none"/>
        <c:minorTickMark val="none"/>
        <c:tickLblPos val="nextTo"/>
        <c:txPr>
          <a:bodyPr/>
          <a:lstStyle/>
          <a:p>
            <a:pPr>
              <a:defRPr b="1"/>
            </a:pPr>
            <a:endParaRPr lang="en-US"/>
          </a:p>
        </c:txPr>
        <c:crossAx val="2123136072"/>
        <c:crosses val="autoZero"/>
        <c:auto val="1"/>
        <c:lblAlgn val="ctr"/>
        <c:lblOffset val="100"/>
        <c:noMultiLvlLbl val="0"/>
      </c:catAx>
      <c:valAx>
        <c:axId val="2123136072"/>
        <c:scaling>
          <c:orientation val="minMax"/>
          <c:max val="100.0"/>
        </c:scaling>
        <c:delete val="0"/>
        <c:axPos val="l"/>
        <c:majorGridlines/>
        <c:numFmt formatCode="0\%" sourceLinked="1"/>
        <c:majorTickMark val="none"/>
        <c:minorTickMark val="none"/>
        <c:tickLblPos val="nextTo"/>
        <c:spPr>
          <a:ln w="9525">
            <a:noFill/>
          </a:ln>
        </c:spPr>
        <c:crossAx val="2123625768"/>
        <c:crosses val="autoZero"/>
        <c:crossBetween val="between"/>
      </c:valAx>
    </c:plotArea>
    <c:legend>
      <c:legendPos val="b"/>
      <c:layout>
        <c:manualLayout>
          <c:xMode val="edge"/>
          <c:yMode val="edge"/>
          <c:x val="0.0979373881611785"/>
          <c:y val="0.861218319243637"/>
          <c:w val="0.829221756403917"/>
          <c:h val="0.138781680756363"/>
        </c:manualLayout>
      </c:layout>
      <c:overlay val="0"/>
      <c:txPr>
        <a:bodyPr/>
        <a:lstStyle/>
        <a:p>
          <a:pPr>
            <a:defRPr sz="1200"/>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a:pPr>
            <a:r>
              <a:rPr lang="en-US" sz="1200" dirty="0" smtClean="0"/>
              <a:t>Topics</a:t>
            </a:r>
            <a:r>
              <a:rPr lang="en-US" sz="1200" baseline="0" dirty="0" smtClean="0"/>
              <a:t> of Interest Vary Across Community Sizes.  In Larger Communities Interests Skewed to Traffic and Breaking News.  In Smaller Communities, Respondents Looked for Information on Local Events</a:t>
            </a:r>
            <a:endParaRPr lang="en-US" sz="1200" baseline="0" dirty="0"/>
          </a:p>
        </c:rich>
      </c:tx>
      <c:layout/>
      <c:overlay val="0"/>
    </c:title>
    <c:autoTitleDeleted val="0"/>
    <c:plotArea>
      <c:layout/>
      <c:barChart>
        <c:barDir val="col"/>
        <c:grouping val="clustered"/>
        <c:varyColors val="0"/>
        <c:ser>
          <c:idx val="0"/>
          <c:order val="0"/>
          <c:tx>
            <c:strRef>
              <c:f>Sheet1!$B$441</c:f>
              <c:strCache>
                <c:ptCount val="1"/>
                <c:pt idx="0">
                  <c:v>Communities Under 5,000 Population</c:v>
                </c:pt>
              </c:strCache>
            </c:strRef>
          </c:tx>
          <c:invertIfNegative val="0"/>
          <c:cat>
            <c:strRef>
              <c:f>Sheet1!$A$442:$A$452</c:f>
              <c:strCache>
                <c:ptCount val="11"/>
                <c:pt idx="0">
                  <c:v>Local Restaurants, Bars and Clubs</c:v>
                </c:pt>
                <c:pt idx="1">
                  <c:v>Other Local Businesses</c:v>
                </c:pt>
                <c:pt idx="2">
                  <c:v>Community or Neighbourhood Events</c:v>
                </c:pt>
                <c:pt idx="3">
                  <c:v>Local Weather</c:v>
                </c:pt>
                <c:pt idx="4">
                  <c:v>Local Arts and Culture</c:v>
                </c:pt>
                <c:pt idx="5">
                  <c:v>Local Breaking News</c:v>
                </c:pt>
                <c:pt idx="6">
                  <c:v>Local Job Openings</c:v>
                </c:pt>
                <c:pt idx="7">
                  <c:v>Local Traffic or Transportation</c:v>
                </c:pt>
                <c:pt idx="8">
                  <c:v>Local Housing and Real Estate</c:v>
                </c:pt>
                <c:pt idx="9">
                  <c:v>Local Schools and Education</c:v>
                </c:pt>
                <c:pt idx="10">
                  <c:v>Local Crime</c:v>
                </c:pt>
              </c:strCache>
            </c:strRef>
          </c:cat>
          <c:val>
            <c:numRef>
              <c:f>Sheet1!$B$442:$B$452</c:f>
              <c:numCache>
                <c:formatCode>0.0\%</c:formatCode>
                <c:ptCount val="11"/>
                <c:pt idx="0">
                  <c:v>47.5</c:v>
                </c:pt>
                <c:pt idx="1">
                  <c:v>66.2</c:v>
                </c:pt>
                <c:pt idx="2">
                  <c:v>86.9</c:v>
                </c:pt>
                <c:pt idx="3">
                  <c:v>86.0</c:v>
                </c:pt>
                <c:pt idx="4">
                  <c:v>60.4</c:v>
                </c:pt>
                <c:pt idx="5">
                  <c:v>84.0</c:v>
                </c:pt>
                <c:pt idx="6">
                  <c:v>48.1</c:v>
                </c:pt>
                <c:pt idx="7">
                  <c:v>59.2</c:v>
                </c:pt>
                <c:pt idx="8">
                  <c:v>55.8</c:v>
                </c:pt>
                <c:pt idx="9">
                  <c:v>55.3</c:v>
                </c:pt>
                <c:pt idx="10">
                  <c:v>81.3</c:v>
                </c:pt>
              </c:numCache>
            </c:numRef>
          </c:val>
        </c:ser>
        <c:ser>
          <c:idx val="1"/>
          <c:order val="1"/>
          <c:tx>
            <c:strRef>
              <c:f>Sheet1!$C$441</c:f>
              <c:strCache>
                <c:ptCount val="1"/>
                <c:pt idx="0">
                  <c:v>Communities 5K-10K</c:v>
                </c:pt>
              </c:strCache>
            </c:strRef>
          </c:tx>
          <c:invertIfNegative val="0"/>
          <c:cat>
            <c:strRef>
              <c:f>Sheet1!$A$442:$A$452</c:f>
              <c:strCache>
                <c:ptCount val="11"/>
                <c:pt idx="0">
                  <c:v>Local Restaurants, Bars and Clubs</c:v>
                </c:pt>
                <c:pt idx="1">
                  <c:v>Other Local Businesses</c:v>
                </c:pt>
                <c:pt idx="2">
                  <c:v>Community or Neighbourhood Events</c:v>
                </c:pt>
                <c:pt idx="3">
                  <c:v>Local Weather</c:v>
                </c:pt>
                <c:pt idx="4">
                  <c:v>Local Arts and Culture</c:v>
                </c:pt>
                <c:pt idx="5">
                  <c:v>Local Breaking News</c:v>
                </c:pt>
                <c:pt idx="6">
                  <c:v>Local Job Openings</c:v>
                </c:pt>
                <c:pt idx="7">
                  <c:v>Local Traffic or Transportation</c:v>
                </c:pt>
                <c:pt idx="8">
                  <c:v>Local Housing and Real Estate</c:v>
                </c:pt>
                <c:pt idx="9">
                  <c:v>Local Schools and Education</c:v>
                </c:pt>
                <c:pt idx="10">
                  <c:v>Local Crime</c:v>
                </c:pt>
              </c:strCache>
            </c:strRef>
          </c:cat>
          <c:val>
            <c:numRef>
              <c:f>Sheet1!$C$442:$C$452</c:f>
              <c:numCache>
                <c:formatCode>0.0\%</c:formatCode>
                <c:ptCount val="11"/>
                <c:pt idx="0">
                  <c:v>49.0</c:v>
                </c:pt>
                <c:pt idx="1">
                  <c:v>67.7</c:v>
                </c:pt>
                <c:pt idx="2">
                  <c:v>82.8</c:v>
                </c:pt>
                <c:pt idx="3">
                  <c:v>89.7</c:v>
                </c:pt>
                <c:pt idx="4">
                  <c:v>51.5</c:v>
                </c:pt>
                <c:pt idx="5">
                  <c:v>85.8</c:v>
                </c:pt>
                <c:pt idx="6">
                  <c:v>47.8</c:v>
                </c:pt>
                <c:pt idx="7">
                  <c:v>56.2</c:v>
                </c:pt>
                <c:pt idx="8">
                  <c:v>62.2</c:v>
                </c:pt>
                <c:pt idx="9">
                  <c:v>50.4</c:v>
                </c:pt>
                <c:pt idx="10">
                  <c:v>84.1</c:v>
                </c:pt>
              </c:numCache>
            </c:numRef>
          </c:val>
        </c:ser>
        <c:ser>
          <c:idx val="2"/>
          <c:order val="2"/>
          <c:tx>
            <c:strRef>
              <c:f>Sheet1!$D$441</c:f>
              <c:strCache>
                <c:ptCount val="1"/>
                <c:pt idx="0">
                  <c:v>Communities 10K-50K</c:v>
                </c:pt>
              </c:strCache>
            </c:strRef>
          </c:tx>
          <c:invertIfNegative val="0"/>
          <c:cat>
            <c:strRef>
              <c:f>Sheet1!$A$442:$A$452</c:f>
              <c:strCache>
                <c:ptCount val="11"/>
                <c:pt idx="0">
                  <c:v>Local Restaurants, Bars and Clubs</c:v>
                </c:pt>
                <c:pt idx="1">
                  <c:v>Other Local Businesses</c:v>
                </c:pt>
                <c:pt idx="2">
                  <c:v>Community or Neighbourhood Events</c:v>
                </c:pt>
                <c:pt idx="3">
                  <c:v>Local Weather</c:v>
                </c:pt>
                <c:pt idx="4">
                  <c:v>Local Arts and Culture</c:v>
                </c:pt>
                <c:pt idx="5">
                  <c:v>Local Breaking News</c:v>
                </c:pt>
                <c:pt idx="6">
                  <c:v>Local Job Openings</c:v>
                </c:pt>
                <c:pt idx="7">
                  <c:v>Local Traffic or Transportation</c:v>
                </c:pt>
                <c:pt idx="8">
                  <c:v>Local Housing and Real Estate</c:v>
                </c:pt>
                <c:pt idx="9">
                  <c:v>Local Schools and Education</c:v>
                </c:pt>
                <c:pt idx="10">
                  <c:v>Local Crime</c:v>
                </c:pt>
              </c:strCache>
            </c:strRef>
          </c:cat>
          <c:val>
            <c:numRef>
              <c:f>Sheet1!$D$442:$D$452</c:f>
              <c:numCache>
                <c:formatCode>0.0\%</c:formatCode>
                <c:ptCount val="11"/>
                <c:pt idx="0">
                  <c:v>54.1</c:v>
                </c:pt>
                <c:pt idx="1">
                  <c:v>71.7</c:v>
                </c:pt>
                <c:pt idx="2">
                  <c:v>87.0</c:v>
                </c:pt>
                <c:pt idx="3">
                  <c:v>92.1</c:v>
                </c:pt>
                <c:pt idx="4">
                  <c:v>64.1</c:v>
                </c:pt>
                <c:pt idx="5">
                  <c:v>89.6</c:v>
                </c:pt>
                <c:pt idx="6">
                  <c:v>48.7</c:v>
                </c:pt>
                <c:pt idx="7">
                  <c:v>70.2</c:v>
                </c:pt>
                <c:pt idx="8">
                  <c:v>64.4</c:v>
                </c:pt>
                <c:pt idx="9">
                  <c:v>48.0</c:v>
                </c:pt>
                <c:pt idx="10">
                  <c:v>85.9</c:v>
                </c:pt>
              </c:numCache>
            </c:numRef>
          </c:val>
        </c:ser>
        <c:ser>
          <c:idx val="3"/>
          <c:order val="3"/>
          <c:tx>
            <c:strRef>
              <c:f>Sheet1!$E$441</c:f>
              <c:strCache>
                <c:ptCount val="1"/>
                <c:pt idx="0">
                  <c:v>Communities 50K -100K</c:v>
                </c:pt>
              </c:strCache>
            </c:strRef>
          </c:tx>
          <c:invertIfNegative val="0"/>
          <c:cat>
            <c:strRef>
              <c:f>Sheet1!$A$442:$A$452</c:f>
              <c:strCache>
                <c:ptCount val="11"/>
                <c:pt idx="0">
                  <c:v>Local Restaurants, Bars and Clubs</c:v>
                </c:pt>
                <c:pt idx="1">
                  <c:v>Other Local Businesses</c:v>
                </c:pt>
                <c:pt idx="2">
                  <c:v>Community or Neighbourhood Events</c:v>
                </c:pt>
                <c:pt idx="3">
                  <c:v>Local Weather</c:v>
                </c:pt>
                <c:pt idx="4">
                  <c:v>Local Arts and Culture</c:v>
                </c:pt>
                <c:pt idx="5">
                  <c:v>Local Breaking News</c:v>
                </c:pt>
                <c:pt idx="6">
                  <c:v>Local Job Openings</c:v>
                </c:pt>
                <c:pt idx="7">
                  <c:v>Local Traffic or Transportation</c:v>
                </c:pt>
                <c:pt idx="8">
                  <c:v>Local Housing and Real Estate</c:v>
                </c:pt>
                <c:pt idx="9">
                  <c:v>Local Schools and Education</c:v>
                </c:pt>
                <c:pt idx="10">
                  <c:v>Local Crime</c:v>
                </c:pt>
              </c:strCache>
            </c:strRef>
          </c:cat>
          <c:val>
            <c:numRef>
              <c:f>Sheet1!$E$442:$E$452</c:f>
              <c:numCache>
                <c:formatCode>0.0\%</c:formatCode>
                <c:ptCount val="11"/>
                <c:pt idx="0">
                  <c:v>58.0</c:v>
                </c:pt>
                <c:pt idx="1">
                  <c:v>67.7</c:v>
                </c:pt>
                <c:pt idx="2">
                  <c:v>83.6</c:v>
                </c:pt>
                <c:pt idx="3">
                  <c:v>93.2</c:v>
                </c:pt>
                <c:pt idx="4">
                  <c:v>57.0</c:v>
                </c:pt>
                <c:pt idx="5">
                  <c:v>90.3</c:v>
                </c:pt>
                <c:pt idx="6">
                  <c:v>44.0</c:v>
                </c:pt>
                <c:pt idx="7">
                  <c:v>78.4</c:v>
                </c:pt>
                <c:pt idx="8">
                  <c:v>62.7</c:v>
                </c:pt>
                <c:pt idx="9">
                  <c:v>43.1</c:v>
                </c:pt>
                <c:pt idx="10">
                  <c:v>84.2</c:v>
                </c:pt>
              </c:numCache>
            </c:numRef>
          </c:val>
        </c:ser>
        <c:ser>
          <c:idx val="4"/>
          <c:order val="4"/>
          <c:tx>
            <c:strRef>
              <c:f>Sheet1!$F$441</c:f>
              <c:strCache>
                <c:ptCount val="1"/>
                <c:pt idx="0">
                  <c:v>Communities 50K+</c:v>
                </c:pt>
              </c:strCache>
            </c:strRef>
          </c:tx>
          <c:invertIfNegative val="0"/>
          <c:cat>
            <c:strRef>
              <c:f>Sheet1!$A$442:$A$452</c:f>
              <c:strCache>
                <c:ptCount val="11"/>
                <c:pt idx="0">
                  <c:v>Local Restaurants, Bars and Clubs</c:v>
                </c:pt>
                <c:pt idx="1">
                  <c:v>Other Local Businesses</c:v>
                </c:pt>
                <c:pt idx="2">
                  <c:v>Community or Neighbourhood Events</c:v>
                </c:pt>
                <c:pt idx="3">
                  <c:v>Local Weather</c:v>
                </c:pt>
                <c:pt idx="4">
                  <c:v>Local Arts and Culture</c:v>
                </c:pt>
                <c:pt idx="5">
                  <c:v>Local Breaking News</c:v>
                </c:pt>
                <c:pt idx="6">
                  <c:v>Local Job Openings</c:v>
                </c:pt>
                <c:pt idx="7">
                  <c:v>Local Traffic or Transportation</c:v>
                </c:pt>
                <c:pt idx="8">
                  <c:v>Local Housing and Real Estate</c:v>
                </c:pt>
                <c:pt idx="9">
                  <c:v>Local Schools and Education</c:v>
                </c:pt>
                <c:pt idx="10">
                  <c:v>Local Crime</c:v>
                </c:pt>
              </c:strCache>
            </c:strRef>
          </c:cat>
          <c:val>
            <c:numRef>
              <c:f>Sheet1!$F$442:$F$452</c:f>
              <c:numCache>
                <c:formatCode>0.0\%</c:formatCode>
                <c:ptCount val="11"/>
                <c:pt idx="0">
                  <c:v>60.0</c:v>
                </c:pt>
                <c:pt idx="1">
                  <c:v>72.3</c:v>
                </c:pt>
                <c:pt idx="2">
                  <c:v>78.3</c:v>
                </c:pt>
                <c:pt idx="3">
                  <c:v>95.1</c:v>
                </c:pt>
                <c:pt idx="4">
                  <c:v>60.8</c:v>
                </c:pt>
                <c:pt idx="5">
                  <c:v>92.6</c:v>
                </c:pt>
                <c:pt idx="6">
                  <c:v>38.2</c:v>
                </c:pt>
                <c:pt idx="7">
                  <c:v>83.6</c:v>
                </c:pt>
                <c:pt idx="8">
                  <c:v>61.3</c:v>
                </c:pt>
                <c:pt idx="9">
                  <c:v>43.1</c:v>
                </c:pt>
                <c:pt idx="10">
                  <c:v>85.5</c:v>
                </c:pt>
              </c:numCache>
            </c:numRef>
          </c:val>
        </c:ser>
        <c:dLbls>
          <c:showLegendKey val="0"/>
          <c:showVal val="0"/>
          <c:showCatName val="0"/>
          <c:showSerName val="0"/>
          <c:showPercent val="0"/>
          <c:showBubbleSize val="0"/>
        </c:dLbls>
        <c:gapWidth val="75"/>
        <c:overlap val="-25"/>
        <c:axId val="2123199304"/>
        <c:axId val="2123181368"/>
      </c:barChart>
      <c:catAx>
        <c:axId val="2123199304"/>
        <c:scaling>
          <c:orientation val="minMax"/>
        </c:scaling>
        <c:delete val="0"/>
        <c:axPos val="b"/>
        <c:majorGridlines>
          <c:spPr>
            <a:ln w="25400"/>
          </c:spPr>
        </c:majorGridlines>
        <c:majorTickMark val="none"/>
        <c:minorTickMark val="none"/>
        <c:tickLblPos val="nextTo"/>
        <c:crossAx val="2123181368"/>
        <c:crosses val="autoZero"/>
        <c:auto val="1"/>
        <c:lblAlgn val="ctr"/>
        <c:lblOffset val="100"/>
        <c:noMultiLvlLbl val="0"/>
      </c:catAx>
      <c:valAx>
        <c:axId val="2123181368"/>
        <c:scaling>
          <c:orientation val="minMax"/>
        </c:scaling>
        <c:delete val="0"/>
        <c:axPos val="l"/>
        <c:majorGridlines/>
        <c:numFmt formatCode="0.0\%" sourceLinked="1"/>
        <c:majorTickMark val="none"/>
        <c:minorTickMark val="none"/>
        <c:tickLblPos val="nextTo"/>
        <c:spPr>
          <a:ln w="9525">
            <a:noFill/>
          </a:ln>
        </c:spPr>
        <c:txPr>
          <a:bodyPr/>
          <a:lstStyle/>
          <a:p>
            <a:pPr>
              <a:defRPr b="1"/>
            </a:pPr>
            <a:endParaRPr lang="en-US"/>
          </a:p>
        </c:txPr>
        <c:crossAx val="2123199304"/>
        <c:crosses val="autoZero"/>
        <c:crossBetween val="between"/>
      </c:valAx>
    </c:plotArea>
    <c:legend>
      <c:legendPos val="b"/>
      <c:layout>
        <c:manualLayout>
          <c:xMode val="edge"/>
          <c:yMode val="edge"/>
          <c:x val="0.0247687921675026"/>
          <c:y val="0.867871220566418"/>
          <c:w val="0.944625590550412"/>
          <c:h val="0.113147658362987"/>
        </c:manualLayout>
      </c:layout>
      <c:overlay val="0"/>
      <c:txPr>
        <a:bodyPr/>
        <a:lstStyle/>
        <a:p>
          <a:pPr>
            <a:defRPr sz="1200"/>
          </a:pPr>
          <a:endParaRPr lang="en-US"/>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1200"/>
            </a:pPr>
            <a:r>
              <a:rPr lang="en-US" sz="1200"/>
              <a:t>Respondents Across All Community Types Indicated</a:t>
            </a:r>
            <a:r>
              <a:rPr lang="en-US" sz="1200" baseline="0"/>
              <a:t> that Not Having a Local Community Newspaper Would Have at Least a MINOR IMPACT.  In Smaller Communities the Majority Said the Impact Would be MAJOR</a:t>
            </a:r>
            <a:endParaRPr lang="en-US" sz="1200"/>
          </a:p>
        </c:rich>
      </c:tx>
      <c:layout>
        <c:manualLayout>
          <c:xMode val="edge"/>
          <c:yMode val="edge"/>
          <c:x val="0.100034260984553"/>
          <c:y val="0.066089848473738"/>
        </c:manualLayout>
      </c:layout>
      <c:overlay val="0"/>
    </c:title>
    <c:autoTitleDeleted val="0"/>
    <c:plotArea>
      <c:layout>
        <c:manualLayout>
          <c:layoutTarget val="inner"/>
          <c:xMode val="edge"/>
          <c:yMode val="edge"/>
          <c:x val="0.0770673799362866"/>
          <c:y val="0.20426517814211"/>
          <c:w val="0.903085291819439"/>
          <c:h val="0.633966743671541"/>
        </c:manualLayout>
      </c:layout>
      <c:barChart>
        <c:barDir val="col"/>
        <c:grouping val="clustered"/>
        <c:varyColors val="0"/>
        <c:ser>
          <c:idx val="0"/>
          <c:order val="0"/>
          <c:tx>
            <c:strRef>
              <c:f>[1]Sheet1!$A$934</c:f>
              <c:strCache>
                <c:ptCount val="1"/>
                <c:pt idx="0">
                  <c:v>A MAJOR impact</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[1]Sheet1!$B$933:$F$933</c:f>
              <c:strCache>
                <c:ptCount val="5"/>
                <c:pt idx="0">
                  <c:v>Communities Under 5,000 Population</c:v>
                </c:pt>
                <c:pt idx="1">
                  <c:v>Communities 5K-10K</c:v>
                </c:pt>
                <c:pt idx="2">
                  <c:v>Communities 10K-50K</c:v>
                </c:pt>
                <c:pt idx="3">
                  <c:v>Communities 50K -100K</c:v>
                </c:pt>
                <c:pt idx="4">
                  <c:v>Communities 100K+</c:v>
                </c:pt>
              </c:strCache>
            </c:strRef>
          </c:cat>
          <c:val>
            <c:numRef>
              <c:f>[1]Sheet1!$B$934:$F$934</c:f>
              <c:numCache>
                <c:formatCode>0.0\%</c:formatCode>
                <c:ptCount val="5"/>
                <c:pt idx="0">
                  <c:v>50.7</c:v>
                </c:pt>
                <c:pt idx="1">
                  <c:v>50.2</c:v>
                </c:pt>
                <c:pt idx="2">
                  <c:v>53.2</c:v>
                </c:pt>
                <c:pt idx="3">
                  <c:v>42.6</c:v>
                </c:pt>
                <c:pt idx="4">
                  <c:v>33.1</c:v>
                </c:pt>
              </c:numCache>
            </c:numRef>
          </c:val>
        </c:ser>
        <c:ser>
          <c:idx val="1"/>
          <c:order val="1"/>
          <c:tx>
            <c:strRef>
              <c:f>[1]Sheet1!$A$935</c:f>
              <c:strCache>
                <c:ptCount val="1"/>
                <c:pt idx="0">
                  <c:v>A MINOR impact</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[1]Sheet1!$B$933:$F$933</c:f>
              <c:strCache>
                <c:ptCount val="5"/>
                <c:pt idx="0">
                  <c:v>Communities Under 5,000 Population</c:v>
                </c:pt>
                <c:pt idx="1">
                  <c:v>Communities 5K-10K</c:v>
                </c:pt>
                <c:pt idx="2">
                  <c:v>Communities 10K-50K</c:v>
                </c:pt>
                <c:pt idx="3">
                  <c:v>Communities 50K -100K</c:v>
                </c:pt>
                <c:pt idx="4">
                  <c:v>Communities 100K+</c:v>
                </c:pt>
              </c:strCache>
            </c:strRef>
          </c:cat>
          <c:val>
            <c:numRef>
              <c:f>[1]Sheet1!$B$935:$F$935</c:f>
              <c:numCache>
                <c:formatCode>0.0\%</c:formatCode>
                <c:ptCount val="5"/>
                <c:pt idx="0">
                  <c:v>32.7</c:v>
                </c:pt>
                <c:pt idx="1">
                  <c:v>35.1</c:v>
                </c:pt>
                <c:pt idx="2">
                  <c:v>30.5</c:v>
                </c:pt>
                <c:pt idx="3">
                  <c:v>36.5</c:v>
                </c:pt>
                <c:pt idx="4">
                  <c:v>39.1</c:v>
                </c:pt>
              </c:numCache>
            </c:numRef>
          </c:val>
        </c:ser>
        <c:ser>
          <c:idx val="2"/>
          <c:order val="2"/>
          <c:tx>
            <c:strRef>
              <c:f>[1]Sheet1!$A$936</c:f>
              <c:strCache>
                <c:ptCount val="1"/>
                <c:pt idx="0">
                  <c:v>NO impact at all</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[1]Sheet1!$B$933:$F$933</c:f>
              <c:strCache>
                <c:ptCount val="5"/>
                <c:pt idx="0">
                  <c:v>Communities Under 5,000 Population</c:v>
                </c:pt>
                <c:pt idx="1">
                  <c:v>Communities 5K-10K</c:v>
                </c:pt>
                <c:pt idx="2">
                  <c:v>Communities 10K-50K</c:v>
                </c:pt>
                <c:pt idx="3">
                  <c:v>Communities 50K -100K</c:v>
                </c:pt>
                <c:pt idx="4">
                  <c:v>Communities 100K+</c:v>
                </c:pt>
              </c:strCache>
            </c:strRef>
          </c:cat>
          <c:val>
            <c:numRef>
              <c:f>[1]Sheet1!$B$936:$F$936</c:f>
              <c:numCache>
                <c:formatCode>0.0\%</c:formatCode>
                <c:ptCount val="5"/>
                <c:pt idx="0">
                  <c:v>10.1</c:v>
                </c:pt>
                <c:pt idx="1">
                  <c:v>12.9</c:v>
                </c:pt>
                <c:pt idx="2">
                  <c:v>13.6</c:v>
                </c:pt>
                <c:pt idx="3">
                  <c:v>16.3</c:v>
                </c:pt>
                <c:pt idx="4">
                  <c:v>22.1</c:v>
                </c:pt>
              </c:numCache>
            </c:numRef>
          </c:val>
        </c:ser>
        <c:ser>
          <c:idx val="3"/>
          <c:order val="3"/>
          <c:tx>
            <c:strRef>
              <c:f>[1]Sheet1!$A$937</c:f>
              <c:strCache>
                <c:ptCount val="1"/>
                <c:pt idx="0">
                  <c:v>Have no local community  newspaper</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[1]Sheet1!$B$933:$F$933</c:f>
              <c:strCache>
                <c:ptCount val="5"/>
                <c:pt idx="0">
                  <c:v>Communities Under 5,000 Population</c:v>
                </c:pt>
                <c:pt idx="1">
                  <c:v>Communities 5K-10K</c:v>
                </c:pt>
                <c:pt idx="2">
                  <c:v>Communities 10K-50K</c:v>
                </c:pt>
                <c:pt idx="3">
                  <c:v>Communities 50K -100K</c:v>
                </c:pt>
                <c:pt idx="4">
                  <c:v>Communities 100K+</c:v>
                </c:pt>
              </c:strCache>
            </c:strRef>
          </c:cat>
          <c:val>
            <c:numRef>
              <c:f>[1]Sheet1!$B$937:$F$937</c:f>
              <c:numCache>
                <c:formatCode>0.0\%</c:formatCode>
                <c:ptCount val="5"/>
                <c:pt idx="0">
                  <c:v>5.5</c:v>
                </c:pt>
                <c:pt idx="1">
                  <c:v>8.0</c:v>
                </c:pt>
                <c:pt idx="2">
                  <c:v>2.2</c:v>
                </c:pt>
                <c:pt idx="3">
                  <c:v>2.7</c:v>
                </c:pt>
                <c:pt idx="4">
                  <c:v>5.3</c:v>
                </c:pt>
              </c:numCache>
            </c:numRef>
          </c:val>
        </c:ser>
        <c:dLbls>
          <c:showLegendKey val="0"/>
          <c:showVal val="0"/>
          <c:showCatName val="0"/>
          <c:showSerName val="0"/>
          <c:showPercent val="0"/>
          <c:showBubbleSize val="0"/>
        </c:dLbls>
        <c:gapWidth val="75"/>
        <c:overlap val="-25"/>
        <c:axId val="2036428168"/>
        <c:axId val="-2097070952"/>
      </c:barChart>
      <c:catAx>
        <c:axId val="2036428168"/>
        <c:scaling>
          <c:orientation val="minMax"/>
        </c:scaling>
        <c:delete val="0"/>
        <c:axPos val="b"/>
        <c:majorTickMark val="none"/>
        <c:minorTickMark val="none"/>
        <c:tickLblPos val="nextTo"/>
        <c:crossAx val="-2097070952"/>
        <c:crosses val="autoZero"/>
        <c:auto val="1"/>
        <c:lblAlgn val="ctr"/>
        <c:lblOffset val="100"/>
        <c:noMultiLvlLbl val="0"/>
      </c:catAx>
      <c:valAx>
        <c:axId val="-2097070952"/>
        <c:scaling>
          <c:orientation val="minMax"/>
          <c:max val="100.0"/>
        </c:scaling>
        <c:delete val="0"/>
        <c:axPos val="l"/>
        <c:majorGridlines/>
        <c:numFmt formatCode="0.0\%" sourceLinked="1"/>
        <c:majorTickMark val="none"/>
        <c:minorTickMark val="none"/>
        <c:tickLblPos val="nextTo"/>
        <c:txPr>
          <a:bodyPr/>
          <a:lstStyle/>
          <a:p>
            <a:pPr>
              <a:defRPr b="1"/>
            </a:pPr>
            <a:endParaRPr lang="en-US"/>
          </a:p>
        </c:txPr>
        <c:crossAx val="2036428168"/>
        <c:crosses val="autoZero"/>
        <c:crossBetween val="between"/>
      </c:valAx>
    </c:plotArea>
    <c:legend>
      <c:legendPos val="b"/>
      <c:layout/>
      <c:overlay val="0"/>
      <c:txPr>
        <a:bodyPr/>
        <a:lstStyle/>
        <a:p>
          <a:pPr>
            <a:defRPr sz="1200"/>
          </a:pPr>
          <a:endParaRPr lang="en-US"/>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300" dirty="0" smtClean="0"/>
              <a:t>Respondents</a:t>
            </a:r>
            <a:r>
              <a:rPr lang="en-US" sz="1300" baseline="0" dirty="0" smtClean="0"/>
              <a:t> Were More Likely to Feel Inspired By, Trust and Share Information From and Notice Ads In the Local Printed Community Newspaper.  The Majority Also Indicated They’d be Most Likely to be Inspired to Purchase by the Local Newspaper</a:t>
            </a:r>
            <a:endParaRPr lang="en-US" sz="1300" dirty="0"/>
          </a:p>
        </c:rich>
      </c:tx>
      <c:layout>
        <c:manualLayout>
          <c:xMode val="edge"/>
          <c:yMode val="edge"/>
          <c:x val="0.101199278573364"/>
          <c:y val="0.137825329727205"/>
        </c:manualLayout>
      </c:layout>
      <c:overlay val="0"/>
    </c:title>
    <c:autoTitleDeleted val="0"/>
    <c:plotArea>
      <c:layout>
        <c:manualLayout>
          <c:layoutTarget val="inner"/>
          <c:xMode val="edge"/>
          <c:yMode val="edge"/>
          <c:x val="0.0608317697850364"/>
          <c:y val="0.286676685832587"/>
          <c:w val="0.919811222866922"/>
          <c:h val="0.396572851991332"/>
        </c:manualLayout>
      </c:layout>
      <c:barChart>
        <c:barDir val="col"/>
        <c:grouping val="clustered"/>
        <c:varyColors val="0"/>
        <c:ser>
          <c:idx val="0"/>
          <c:order val="0"/>
          <c:tx>
            <c:strRef>
              <c:f>Sheet1!$C$523</c:f>
              <c:strCache>
                <c:ptCount val="1"/>
                <c:pt idx="0">
                  <c:v>Most Likely to Share Information From This Source</c:v>
                </c:pt>
              </c:strCache>
            </c:strRef>
          </c:tx>
          <c:invertIfNegative val="0"/>
          <c:cat>
            <c:strRef>
              <c:f>Sheet1!$A$524:$B$531</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Sheet1!$C$524:$C$531</c:f>
              <c:numCache>
                <c:formatCode>0\%</c:formatCode>
                <c:ptCount val="8"/>
                <c:pt idx="0">
                  <c:v>8.0</c:v>
                </c:pt>
                <c:pt idx="1">
                  <c:v>55.4</c:v>
                </c:pt>
                <c:pt idx="2">
                  <c:v>18.5</c:v>
                </c:pt>
                <c:pt idx="3">
                  <c:v>42.9</c:v>
                </c:pt>
                <c:pt idx="4">
                  <c:v>54.1</c:v>
                </c:pt>
                <c:pt idx="5">
                  <c:v>1.4</c:v>
                </c:pt>
                <c:pt idx="6">
                  <c:v>18.6</c:v>
                </c:pt>
                <c:pt idx="7">
                  <c:v>9.8</c:v>
                </c:pt>
              </c:numCache>
            </c:numRef>
          </c:val>
        </c:ser>
        <c:ser>
          <c:idx val="1"/>
          <c:order val="1"/>
          <c:tx>
            <c:strRef>
              <c:f>Sheet1!$D$523</c:f>
              <c:strCache>
                <c:ptCount val="1"/>
                <c:pt idx="0">
                  <c:v>Most Likely to Trust Information From This Source</c:v>
                </c:pt>
              </c:strCache>
            </c:strRef>
          </c:tx>
          <c:invertIfNegative val="0"/>
          <c:cat>
            <c:strRef>
              <c:f>Sheet1!$A$524:$B$531</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Sheet1!$D$524:$D$531</c:f>
              <c:numCache>
                <c:formatCode>0\%</c:formatCode>
                <c:ptCount val="8"/>
                <c:pt idx="0">
                  <c:v>11.7</c:v>
                </c:pt>
                <c:pt idx="1">
                  <c:v>48.4</c:v>
                </c:pt>
                <c:pt idx="2">
                  <c:v>15.8</c:v>
                </c:pt>
                <c:pt idx="3">
                  <c:v>34.0</c:v>
                </c:pt>
                <c:pt idx="4">
                  <c:v>44.1</c:v>
                </c:pt>
                <c:pt idx="5">
                  <c:v>1.4</c:v>
                </c:pt>
                <c:pt idx="6">
                  <c:v>4.7</c:v>
                </c:pt>
                <c:pt idx="7">
                  <c:v>15.0</c:v>
                </c:pt>
              </c:numCache>
            </c:numRef>
          </c:val>
        </c:ser>
        <c:ser>
          <c:idx val="2"/>
          <c:order val="2"/>
          <c:tx>
            <c:strRef>
              <c:f>Sheet1!$E$523</c:f>
              <c:strCache>
                <c:ptCount val="1"/>
                <c:pt idx="0">
                  <c:v>Feel Inspired to Take Action by This Source</c:v>
                </c:pt>
              </c:strCache>
            </c:strRef>
          </c:tx>
          <c:invertIfNegative val="0"/>
          <c:cat>
            <c:strRef>
              <c:f>Sheet1!$A$524:$B$531</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Sheet1!$E$524:$E$531</c:f>
              <c:numCache>
                <c:formatCode>0\%</c:formatCode>
                <c:ptCount val="8"/>
                <c:pt idx="0">
                  <c:v>2.8</c:v>
                </c:pt>
                <c:pt idx="1">
                  <c:v>29.0</c:v>
                </c:pt>
                <c:pt idx="2">
                  <c:v>8.3</c:v>
                </c:pt>
                <c:pt idx="3">
                  <c:v>18.8</c:v>
                </c:pt>
                <c:pt idx="4">
                  <c:v>23.7</c:v>
                </c:pt>
                <c:pt idx="5">
                  <c:v>0.0</c:v>
                </c:pt>
                <c:pt idx="6">
                  <c:v>11.5</c:v>
                </c:pt>
                <c:pt idx="7">
                  <c:v>39.0</c:v>
                </c:pt>
              </c:numCache>
            </c:numRef>
          </c:val>
        </c:ser>
        <c:ser>
          <c:idx val="3"/>
          <c:order val="3"/>
          <c:tx>
            <c:strRef>
              <c:f>Sheet1!$F$523</c:f>
              <c:strCache>
                <c:ptCount val="1"/>
                <c:pt idx="0">
                  <c:v>Usually Notice the Ads in This Source</c:v>
                </c:pt>
              </c:strCache>
            </c:strRef>
          </c:tx>
          <c:invertIfNegative val="0"/>
          <c:cat>
            <c:strRef>
              <c:f>Sheet1!$A$524:$B$531</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Sheet1!$F$524:$F$531</c:f>
              <c:numCache>
                <c:formatCode>0\%</c:formatCode>
                <c:ptCount val="8"/>
                <c:pt idx="0">
                  <c:v>0.8</c:v>
                </c:pt>
                <c:pt idx="1">
                  <c:v>64.2</c:v>
                </c:pt>
                <c:pt idx="2">
                  <c:v>19.9</c:v>
                </c:pt>
                <c:pt idx="3">
                  <c:v>19.7</c:v>
                </c:pt>
                <c:pt idx="4">
                  <c:v>32.9</c:v>
                </c:pt>
                <c:pt idx="5">
                  <c:v>2.3</c:v>
                </c:pt>
                <c:pt idx="6">
                  <c:v>6.6</c:v>
                </c:pt>
                <c:pt idx="7">
                  <c:v>14.1</c:v>
                </c:pt>
              </c:numCache>
            </c:numRef>
          </c:val>
        </c:ser>
        <c:ser>
          <c:idx val="4"/>
          <c:order val="4"/>
          <c:tx>
            <c:strRef>
              <c:f>Sheet1!$G$523</c:f>
              <c:strCache>
                <c:ptCount val="1"/>
                <c:pt idx="0">
                  <c:v>Generally Ignore the Ads in This Source</c:v>
                </c:pt>
              </c:strCache>
            </c:strRef>
          </c:tx>
          <c:invertIfNegative val="0"/>
          <c:cat>
            <c:strRef>
              <c:f>Sheet1!$A$524:$B$531</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Sheet1!$G$524:$G$531</c:f>
              <c:numCache>
                <c:formatCode>0\%</c:formatCode>
                <c:ptCount val="8"/>
                <c:pt idx="0">
                  <c:v>9.5</c:v>
                </c:pt>
                <c:pt idx="1">
                  <c:v>12.5</c:v>
                </c:pt>
                <c:pt idx="2">
                  <c:v>13.5</c:v>
                </c:pt>
                <c:pt idx="3">
                  <c:v>17.3</c:v>
                </c:pt>
                <c:pt idx="4">
                  <c:v>29.3</c:v>
                </c:pt>
                <c:pt idx="5">
                  <c:v>10.5</c:v>
                </c:pt>
                <c:pt idx="6">
                  <c:v>16.6</c:v>
                </c:pt>
                <c:pt idx="7">
                  <c:v>41.5</c:v>
                </c:pt>
              </c:numCache>
            </c:numRef>
          </c:val>
        </c:ser>
        <c:ser>
          <c:idx val="5"/>
          <c:order val="5"/>
          <c:tx>
            <c:strRef>
              <c:f>Sheet1!$H$523</c:f>
              <c:strCache>
                <c:ptCount val="1"/>
                <c:pt idx="0">
                  <c:v>Source Best Place to Find Advertising For Local Stores/Services</c:v>
                </c:pt>
              </c:strCache>
            </c:strRef>
          </c:tx>
          <c:invertIfNegative val="0"/>
          <c:cat>
            <c:strRef>
              <c:f>Sheet1!$A$524:$B$531</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Sheet1!$H$524:$H$531</c:f>
              <c:numCache>
                <c:formatCode>0\%</c:formatCode>
                <c:ptCount val="8"/>
                <c:pt idx="0">
                  <c:v>2.8</c:v>
                </c:pt>
                <c:pt idx="1">
                  <c:v>61.5</c:v>
                </c:pt>
                <c:pt idx="2">
                  <c:v>12.7</c:v>
                </c:pt>
                <c:pt idx="3">
                  <c:v>13.5</c:v>
                </c:pt>
                <c:pt idx="4">
                  <c:v>9.1</c:v>
                </c:pt>
                <c:pt idx="5">
                  <c:v>4.9</c:v>
                </c:pt>
                <c:pt idx="6">
                  <c:v>4.4</c:v>
                </c:pt>
                <c:pt idx="7">
                  <c:v>19.0</c:v>
                </c:pt>
              </c:numCache>
            </c:numRef>
          </c:val>
        </c:ser>
        <c:ser>
          <c:idx val="6"/>
          <c:order val="6"/>
          <c:tx>
            <c:strRef>
              <c:f>Sheet1!$I$523</c:f>
              <c:strCache>
                <c:ptCount val="1"/>
                <c:pt idx="0">
                  <c:v>Ads From This Source Are Most Likely to Inspire Purchase</c:v>
                </c:pt>
              </c:strCache>
            </c:strRef>
          </c:tx>
          <c:invertIfNegative val="0"/>
          <c:cat>
            <c:strRef>
              <c:f>Sheet1!$A$524:$B$531</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Sheet1!$I$524:$I$531</c:f>
              <c:numCache>
                <c:formatCode>0\%</c:formatCode>
                <c:ptCount val="8"/>
                <c:pt idx="0">
                  <c:v>0.0</c:v>
                </c:pt>
                <c:pt idx="1">
                  <c:v>32.7</c:v>
                </c:pt>
                <c:pt idx="2">
                  <c:v>11.5</c:v>
                </c:pt>
                <c:pt idx="3">
                  <c:v>8.3</c:v>
                </c:pt>
                <c:pt idx="4">
                  <c:v>9.3</c:v>
                </c:pt>
                <c:pt idx="5">
                  <c:v>3.6</c:v>
                </c:pt>
                <c:pt idx="6">
                  <c:v>6.2</c:v>
                </c:pt>
                <c:pt idx="7">
                  <c:v>44.5</c:v>
                </c:pt>
              </c:numCache>
            </c:numRef>
          </c:val>
        </c:ser>
        <c:dLbls>
          <c:showLegendKey val="0"/>
          <c:showVal val="0"/>
          <c:showCatName val="0"/>
          <c:showSerName val="0"/>
          <c:showPercent val="0"/>
          <c:showBubbleSize val="0"/>
        </c:dLbls>
        <c:gapWidth val="75"/>
        <c:overlap val="-25"/>
        <c:axId val="-2096197320"/>
        <c:axId val="-2096194344"/>
      </c:barChart>
      <c:catAx>
        <c:axId val="-2096197320"/>
        <c:scaling>
          <c:orientation val="minMax"/>
        </c:scaling>
        <c:delete val="0"/>
        <c:axPos val="b"/>
        <c:majorGridlines>
          <c:spPr>
            <a:ln w="28575"/>
          </c:spPr>
        </c:majorGridlines>
        <c:majorTickMark val="none"/>
        <c:minorTickMark val="none"/>
        <c:tickLblPos val="nextTo"/>
        <c:crossAx val="-2096194344"/>
        <c:crosses val="autoZero"/>
        <c:auto val="1"/>
        <c:lblAlgn val="ctr"/>
        <c:lblOffset val="100"/>
        <c:noMultiLvlLbl val="0"/>
      </c:catAx>
      <c:valAx>
        <c:axId val="-2096194344"/>
        <c:scaling>
          <c:orientation val="minMax"/>
          <c:max val="100.0"/>
        </c:scaling>
        <c:delete val="0"/>
        <c:axPos val="l"/>
        <c:majorGridlines/>
        <c:numFmt formatCode="0\%" sourceLinked="1"/>
        <c:majorTickMark val="none"/>
        <c:minorTickMark val="none"/>
        <c:tickLblPos val="nextTo"/>
        <c:spPr>
          <a:ln w="9525">
            <a:noFill/>
          </a:ln>
        </c:spPr>
        <c:txPr>
          <a:bodyPr/>
          <a:lstStyle/>
          <a:p>
            <a:pPr>
              <a:defRPr b="1"/>
            </a:pPr>
            <a:endParaRPr lang="en-US"/>
          </a:p>
        </c:txPr>
        <c:crossAx val="-2096197320"/>
        <c:crosses val="autoZero"/>
        <c:crossBetween val="between"/>
      </c:valAx>
    </c:plotArea>
    <c:legend>
      <c:legendPos val="b"/>
      <c:layout>
        <c:manualLayout>
          <c:xMode val="edge"/>
          <c:yMode val="edge"/>
          <c:x val="0.0"/>
          <c:y val="0.827228533388367"/>
          <c:w val="0.999487760356732"/>
          <c:h val="0.154394755981339"/>
        </c:manualLayout>
      </c:layout>
      <c:overlay val="0"/>
      <c:txPr>
        <a:bodyPr/>
        <a:lstStyle/>
        <a:p>
          <a:pPr>
            <a:defRPr sz="1050"/>
          </a:pPr>
          <a:endParaRPr lang="en-US"/>
        </a:p>
      </c:txPr>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200" b="1" i="0" baseline="0" dirty="0" smtClean="0">
                <a:effectLst/>
              </a:rPr>
              <a:t>Respondents Were More Likely to Feel Inspired By, Trust and Share Information From and Notice Ads In the Local Printed Community Newspaper.  The Majority Also Indicated They’d be Most Likely to be Inspired to Purchase by the Local Newspaper</a:t>
            </a:r>
            <a:endParaRPr lang="en-US" sz="1200" dirty="0">
              <a:effectLst/>
            </a:endParaRPr>
          </a:p>
        </c:rich>
      </c:tx>
      <c:layout>
        <c:manualLayout>
          <c:xMode val="edge"/>
          <c:yMode val="edge"/>
          <c:x val="0.119995349980419"/>
          <c:y val="0.0989286806560303"/>
        </c:manualLayout>
      </c:layout>
      <c:overlay val="0"/>
    </c:title>
    <c:autoTitleDeleted val="0"/>
    <c:plotArea>
      <c:layout>
        <c:manualLayout>
          <c:layoutTarget val="inner"/>
          <c:xMode val="edge"/>
          <c:yMode val="edge"/>
          <c:x val="0.0638089230224156"/>
          <c:y val="0.224238157352243"/>
          <c:w val="0.918580167828266"/>
          <c:h val="0.425054662083626"/>
        </c:manualLayout>
      </c:layout>
      <c:barChart>
        <c:barDir val="col"/>
        <c:grouping val="clustered"/>
        <c:varyColors val="0"/>
        <c:ser>
          <c:idx val="0"/>
          <c:order val="0"/>
          <c:tx>
            <c:strRef>
              <c:f>Sheet1!$C$584</c:f>
              <c:strCache>
                <c:ptCount val="1"/>
                <c:pt idx="0">
                  <c:v>Most Likely to Share Information From This Source</c:v>
                </c:pt>
              </c:strCache>
            </c:strRef>
          </c:tx>
          <c:invertIfNegative val="0"/>
          <c:cat>
            <c:strRef>
              <c:f>Sheet1!$A$585:$B$592</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Sheet1!$C$585:$C$592</c:f>
              <c:numCache>
                <c:formatCode>0%</c:formatCode>
                <c:ptCount val="8"/>
                <c:pt idx="0">
                  <c:v>0.077</c:v>
                </c:pt>
                <c:pt idx="1">
                  <c:v>0.602</c:v>
                </c:pt>
                <c:pt idx="2">
                  <c:v>0.154</c:v>
                </c:pt>
                <c:pt idx="3">
                  <c:v>0.461</c:v>
                </c:pt>
                <c:pt idx="4">
                  <c:v>0.55</c:v>
                </c:pt>
                <c:pt idx="5">
                  <c:v>0.028</c:v>
                </c:pt>
                <c:pt idx="6">
                  <c:v>0.125</c:v>
                </c:pt>
                <c:pt idx="7">
                  <c:v>0.09</c:v>
                </c:pt>
              </c:numCache>
            </c:numRef>
          </c:val>
        </c:ser>
        <c:ser>
          <c:idx val="1"/>
          <c:order val="1"/>
          <c:tx>
            <c:strRef>
              <c:f>Sheet1!$D$584</c:f>
              <c:strCache>
                <c:ptCount val="1"/>
                <c:pt idx="0">
                  <c:v>Most Likely to Trust Information From This Source</c:v>
                </c:pt>
              </c:strCache>
            </c:strRef>
          </c:tx>
          <c:invertIfNegative val="0"/>
          <c:cat>
            <c:strRef>
              <c:f>Sheet1!$A$585:$B$592</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Sheet1!$D$585:$D$592</c:f>
              <c:numCache>
                <c:formatCode>0%</c:formatCode>
                <c:ptCount val="8"/>
                <c:pt idx="0">
                  <c:v>0.103</c:v>
                </c:pt>
                <c:pt idx="1">
                  <c:v>0.469</c:v>
                </c:pt>
                <c:pt idx="2">
                  <c:v>0.145</c:v>
                </c:pt>
                <c:pt idx="3">
                  <c:v>0.368</c:v>
                </c:pt>
                <c:pt idx="4">
                  <c:v>0.424</c:v>
                </c:pt>
                <c:pt idx="5">
                  <c:v>0.014</c:v>
                </c:pt>
                <c:pt idx="6">
                  <c:v>0.025</c:v>
                </c:pt>
                <c:pt idx="7">
                  <c:v>0.198</c:v>
                </c:pt>
              </c:numCache>
            </c:numRef>
          </c:val>
        </c:ser>
        <c:ser>
          <c:idx val="2"/>
          <c:order val="2"/>
          <c:tx>
            <c:strRef>
              <c:f>Sheet1!$E$584</c:f>
              <c:strCache>
                <c:ptCount val="1"/>
                <c:pt idx="0">
                  <c:v>Feel Inspired to Take Action by This Source</c:v>
                </c:pt>
              </c:strCache>
            </c:strRef>
          </c:tx>
          <c:invertIfNegative val="0"/>
          <c:cat>
            <c:strRef>
              <c:f>Sheet1!$A$585:$B$592</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Sheet1!$E$585:$E$592</c:f>
              <c:numCache>
                <c:formatCode>0%</c:formatCode>
                <c:ptCount val="8"/>
                <c:pt idx="0">
                  <c:v>0.029</c:v>
                </c:pt>
                <c:pt idx="1">
                  <c:v>0.338</c:v>
                </c:pt>
                <c:pt idx="2">
                  <c:v>0.083</c:v>
                </c:pt>
                <c:pt idx="3">
                  <c:v>0.209</c:v>
                </c:pt>
                <c:pt idx="4">
                  <c:v>0.205</c:v>
                </c:pt>
                <c:pt idx="5">
                  <c:v>0.011</c:v>
                </c:pt>
                <c:pt idx="6">
                  <c:v>0.071</c:v>
                </c:pt>
                <c:pt idx="7">
                  <c:v>0.435</c:v>
                </c:pt>
              </c:numCache>
            </c:numRef>
          </c:val>
        </c:ser>
        <c:ser>
          <c:idx val="3"/>
          <c:order val="3"/>
          <c:tx>
            <c:strRef>
              <c:f>Sheet1!$F$584</c:f>
              <c:strCache>
                <c:ptCount val="1"/>
                <c:pt idx="0">
                  <c:v>Usually Notice the Ads in This Source</c:v>
                </c:pt>
              </c:strCache>
            </c:strRef>
          </c:tx>
          <c:invertIfNegative val="0"/>
          <c:cat>
            <c:strRef>
              <c:f>Sheet1!$A$585:$B$592</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Sheet1!$F$585:$F$592</c:f>
              <c:numCache>
                <c:formatCode>0%</c:formatCode>
                <c:ptCount val="8"/>
                <c:pt idx="0">
                  <c:v>0.014</c:v>
                </c:pt>
                <c:pt idx="1">
                  <c:v>0.71</c:v>
                </c:pt>
                <c:pt idx="2">
                  <c:v>0.124</c:v>
                </c:pt>
                <c:pt idx="3">
                  <c:v>0.203</c:v>
                </c:pt>
                <c:pt idx="4">
                  <c:v>0.328</c:v>
                </c:pt>
                <c:pt idx="5">
                  <c:v>0.051</c:v>
                </c:pt>
                <c:pt idx="6">
                  <c:v>0.052</c:v>
                </c:pt>
                <c:pt idx="7">
                  <c:v>0.117</c:v>
                </c:pt>
              </c:numCache>
            </c:numRef>
          </c:val>
        </c:ser>
        <c:ser>
          <c:idx val="4"/>
          <c:order val="4"/>
          <c:tx>
            <c:strRef>
              <c:f>Sheet1!$G$584</c:f>
              <c:strCache>
                <c:ptCount val="1"/>
                <c:pt idx="0">
                  <c:v>Generally Ignore the Ads in This Source</c:v>
                </c:pt>
              </c:strCache>
            </c:strRef>
          </c:tx>
          <c:invertIfNegative val="0"/>
          <c:cat>
            <c:strRef>
              <c:f>Sheet1!$A$585:$B$592</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Sheet1!$G$585:$G$592</c:f>
              <c:numCache>
                <c:formatCode>0%</c:formatCode>
                <c:ptCount val="8"/>
                <c:pt idx="0">
                  <c:v>0.092</c:v>
                </c:pt>
                <c:pt idx="1">
                  <c:v>0.1</c:v>
                </c:pt>
                <c:pt idx="2">
                  <c:v>0.098</c:v>
                </c:pt>
                <c:pt idx="3">
                  <c:v>0.152</c:v>
                </c:pt>
                <c:pt idx="4">
                  <c:v>0.185</c:v>
                </c:pt>
                <c:pt idx="5">
                  <c:v>0.111</c:v>
                </c:pt>
                <c:pt idx="6">
                  <c:v>0.245</c:v>
                </c:pt>
                <c:pt idx="7">
                  <c:v>0.439</c:v>
                </c:pt>
              </c:numCache>
            </c:numRef>
          </c:val>
        </c:ser>
        <c:ser>
          <c:idx val="5"/>
          <c:order val="5"/>
          <c:tx>
            <c:strRef>
              <c:f>Sheet1!$H$584</c:f>
              <c:strCache>
                <c:ptCount val="1"/>
                <c:pt idx="0">
                  <c:v>Source Best Place to Find Advertising For Local Stores/Services</c:v>
                </c:pt>
              </c:strCache>
            </c:strRef>
          </c:tx>
          <c:invertIfNegative val="0"/>
          <c:cat>
            <c:strRef>
              <c:f>Sheet1!$A$585:$B$592</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Sheet1!$H$585:$H$592</c:f>
              <c:numCache>
                <c:formatCode>0%</c:formatCode>
                <c:ptCount val="8"/>
                <c:pt idx="0">
                  <c:v>0.029</c:v>
                </c:pt>
                <c:pt idx="1">
                  <c:v>0.723</c:v>
                </c:pt>
                <c:pt idx="2">
                  <c:v>0.079</c:v>
                </c:pt>
                <c:pt idx="3">
                  <c:v>0.208</c:v>
                </c:pt>
                <c:pt idx="4">
                  <c:v>0.066</c:v>
                </c:pt>
                <c:pt idx="5">
                  <c:v>0.065</c:v>
                </c:pt>
                <c:pt idx="6">
                  <c:v>0.036</c:v>
                </c:pt>
                <c:pt idx="7">
                  <c:v>0.121</c:v>
                </c:pt>
              </c:numCache>
            </c:numRef>
          </c:val>
        </c:ser>
        <c:ser>
          <c:idx val="6"/>
          <c:order val="6"/>
          <c:tx>
            <c:strRef>
              <c:f>Sheet1!$I$584</c:f>
              <c:strCache>
                <c:ptCount val="1"/>
                <c:pt idx="0">
                  <c:v>Ads From This Source Are Most Likely to Inspire Purchase</c:v>
                </c:pt>
              </c:strCache>
            </c:strRef>
          </c:tx>
          <c:invertIfNegative val="0"/>
          <c:cat>
            <c:strRef>
              <c:f>Sheet1!$A$585:$B$592</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Sheet1!$I$585:$I$592</c:f>
              <c:numCache>
                <c:formatCode>0%</c:formatCode>
                <c:ptCount val="8"/>
                <c:pt idx="0">
                  <c:v>0.012</c:v>
                </c:pt>
                <c:pt idx="1">
                  <c:v>0.367</c:v>
                </c:pt>
                <c:pt idx="2">
                  <c:v>0.058</c:v>
                </c:pt>
                <c:pt idx="3">
                  <c:v>0.074</c:v>
                </c:pt>
                <c:pt idx="4">
                  <c:v>0.086</c:v>
                </c:pt>
                <c:pt idx="5">
                  <c:v>0.059</c:v>
                </c:pt>
                <c:pt idx="6">
                  <c:v>0.028</c:v>
                </c:pt>
                <c:pt idx="7">
                  <c:v>0.478</c:v>
                </c:pt>
              </c:numCache>
            </c:numRef>
          </c:val>
        </c:ser>
        <c:dLbls>
          <c:showLegendKey val="0"/>
          <c:showVal val="0"/>
          <c:showCatName val="0"/>
          <c:showSerName val="0"/>
          <c:showPercent val="0"/>
          <c:showBubbleSize val="0"/>
        </c:dLbls>
        <c:gapWidth val="75"/>
        <c:overlap val="-25"/>
        <c:axId val="-2096212216"/>
        <c:axId val="-2096209336"/>
      </c:barChart>
      <c:catAx>
        <c:axId val="-2096212216"/>
        <c:scaling>
          <c:orientation val="minMax"/>
        </c:scaling>
        <c:delete val="0"/>
        <c:axPos val="b"/>
        <c:majorGridlines/>
        <c:majorTickMark val="none"/>
        <c:minorTickMark val="none"/>
        <c:tickLblPos val="nextTo"/>
        <c:crossAx val="-2096209336"/>
        <c:crosses val="autoZero"/>
        <c:auto val="1"/>
        <c:lblAlgn val="ctr"/>
        <c:lblOffset val="100"/>
        <c:noMultiLvlLbl val="0"/>
      </c:catAx>
      <c:valAx>
        <c:axId val="-2096209336"/>
        <c:scaling>
          <c:orientation val="minMax"/>
        </c:scaling>
        <c:delete val="0"/>
        <c:axPos val="l"/>
        <c:majorGridlines/>
        <c:numFmt formatCode="0%" sourceLinked="1"/>
        <c:majorTickMark val="none"/>
        <c:minorTickMark val="none"/>
        <c:tickLblPos val="nextTo"/>
        <c:spPr>
          <a:ln w="9525">
            <a:noFill/>
          </a:ln>
        </c:spPr>
        <c:txPr>
          <a:bodyPr/>
          <a:lstStyle/>
          <a:p>
            <a:pPr>
              <a:defRPr b="1"/>
            </a:pPr>
            <a:endParaRPr lang="en-US"/>
          </a:p>
        </c:txPr>
        <c:crossAx val="-2096212216"/>
        <c:crosses val="autoZero"/>
        <c:crossBetween val="between"/>
      </c:valAx>
    </c:plotArea>
    <c:legend>
      <c:legendPos val="b"/>
      <c:layout>
        <c:manualLayout>
          <c:xMode val="edge"/>
          <c:yMode val="edge"/>
          <c:x val="0.0205045756585573"/>
          <c:y val="0.792892603031698"/>
          <c:w val="0.960458424445329"/>
          <c:h val="0.188263838748105"/>
        </c:manualLayout>
      </c:layout>
      <c:overlay val="0"/>
      <c:txPr>
        <a:bodyPr/>
        <a:lstStyle/>
        <a:p>
          <a:pPr>
            <a:defRPr sz="1050"/>
          </a:pPr>
          <a:endParaRPr lang="en-US"/>
        </a:p>
      </c:txPr>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a:pPr>
            <a:r>
              <a:rPr lang="en-US" sz="1200" b="1" i="0" baseline="0" dirty="0" smtClean="0">
                <a:effectLst/>
              </a:rPr>
              <a:t>Respondents in This Group Were More Likely to Share Information Received from Television and Radio but Notice/Look for Ads in and Be Inspired by the Ads in the Local Printed Community Newspaper</a:t>
            </a:r>
            <a:endParaRPr lang="en-US" sz="1200" dirty="0">
              <a:effectLst/>
            </a:endParaRPr>
          </a:p>
        </c:rich>
      </c:tx>
      <c:layout>
        <c:manualLayout>
          <c:xMode val="edge"/>
          <c:yMode val="edge"/>
          <c:x val="0.100000080312226"/>
          <c:y val="0.10850080760483"/>
        </c:manualLayout>
      </c:layout>
      <c:overlay val="0"/>
    </c:title>
    <c:autoTitleDeleted val="0"/>
    <c:plotArea>
      <c:layout>
        <c:manualLayout>
          <c:layoutTarget val="inner"/>
          <c:xMode val="edge"/>
          <c:yMode val="edge"/>
          <c:x val="0.0866666444851946"/>
          <c:y val="0.233059734735175"/>
          <c:w val="0.897305329760281"/>
          <c:h val="0.41185966796019"/>
        </c:manualLayout>
      </c:layout>
      <c:barChart>
        <c:barDir val="col"/>
        <c:grouping val="clustered"/>
        <c:varyColors val="0"/>
        <c:ser>
          <c:idx val="0"/>
          <c:order val="0"/>
          <c:tx>
            <c:strRef>
              <c:f>Sheet1!$C$641</c:f>
              <c:strCache>
                <c:ptCount val="1"/>
                <c:pt idx="0">
                  <c:v>Most Likely to Share Information From This Source</c:v>
                </c:pt>
              </c:strCache>
            </c:strRef>
          </c:tx>
          <c:invertIfNegative val="0"/>
          <c:cat>
            <c:strRef>
              <c:f>Sheet1!$A$642:$B$649</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Sheet1!$C$642:$C$649</c:f>
              <c:numCache>
                <c:formatCode>0%</c:formatCode>
                <c:ptCount val="8"/>
                <c:pt idx="0">
                  <c:v>0.116</c:v>
                </c:pt>
                <c:pt idx="1">
                  <c:v>0.503</c:v>
                </c:pt>
                <c:pt idx="2">
                  <c:v>0.277</c:v>
                </c:pt>
                <c:pt idx="3">
                  <c:v>0.519</c:v>
                </c:pt>
                <c:pt idx="4">
                  <c:v>0.569</c:v>
                </c:pt>
                <c:pt idx="5">
                  <c:v>0.032</c:v>
                </c:pt>
                <c:pt idx="6">
                  <c:v>0.161</c:v>
                </c:pt>
                <c:pt idx="7">
                  <c:v>0.112</c:v>
                </c:pt>
              </c:numCache>
            </c:numRef>
          </c:val>
        </c:ser>
        <c:ser>
          <c:idx val="1"/>
          <c:order val="1"/>
          <c:tx>
            <c:strRef>
              <c:f>Sheet1!$D$641</c:f>
              <c:strCache>
                <c:ptCount val="1"/>
                <c:pt idx="0">
                  <c:v>Most Likely to Trust Information From This Source</c:v>
                </c:pt>
              </c:strCache>
            </c:strRef>
          </c:tx>
          <c:invertIfNegative val="0"/>
          <c:cat>
            <c:strRef>
              <c:f>Sheet1!$A$642:$B$649</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Sheet1!$D$642:$D$649</c:f>
              <c:numCache>
                <c:formatCode>0%</c:formatCode>
                <c:ptCount val="8"/>
                <c:pt idx="0">
                  <c:v>0.163</c:v>
                </c:pt>
                <c:pt idx="1">
                  <c:v>0.474</c:v>
                </c:pt>
                <c:pt idx="2">
                  <c:v>0.217</c:v>
                </c:pt>
                <c:pt idx="3">
                  <c:v>0.457</c:v>
                </c:pt>
                <c:pt idx="4">
                  <c:v>0.502</c:v>
                </c:pt>
                <c:pt idx="5">
                  <c:v>0.015</c:v>
                </c:pt>
                <c:pt idx="6">
                  <c:v>0.047</c:v>
                </c:pt>
                <c:pt idx="7">
                  <c:v>0.16</c:v>
                </c:pt>
              </c:numCache>
            </c:numRef>
          </c:val>
        </c:ser>
        <c:ser>
          <c:idx val="2"/>
          <c:order val="2"/>
          <c:tx>
            <c:strRef>
              <c:f>Sheet1!$E$641</c:f>
              <c:strCache>
                <c:ptCount val="1"/>
                <c:pt idx="0">
                  <c:v>Feel Inspired to Take Action by This Source</c:v>
                </c:pt>
              </c:strCache>
            </c:strRef>
          </c:tx>
          <c:invertIfNegative val="0"/>
          <c:cat>
            <c:strRef>
              <c:f>Sheet1!$A$642:$B$649</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Sheet1!$E$642:$E$649</c:f>
              <c:numCache>
                <c:formatCode>0%</c:formatCode>
                <c:ptCount val="8"/>
                <c:pt idx="0">
                  <c:v>0.042</c:v>
                </c:pt>
                <c:pt idx="1">
                  <c:v>0.336</c:v>
                </c:pt>
                <c:pt idx="2">
                  <c:v>0.163</c:v>
                </c:pt>
                <c:pt idx="3">
                  <c:v>0.321</c:v>
                </c:pt>
                <c:pt idx="4">
                  <c:v>0.318</c:v>
                </c:pt>
                <c:pt idx="5">
                  <c:v>0.014</c:v>
                </c:pt>
                <c:pt idx="6">
                  <c:v>0.107</c:v>
                </c:pt>
                <c:pt idx="7">
                  <c:v>0.336</c:v>
                </c:pt>
              </c:numCache>
            </c:numRef>
          </c:val>
        </c:ser>
        <c:ser>
          <c:idx val="3"/>
          <c:order val="3"/>
          <c:tx>
            <c:strRef>
              <c:f>Sheet1!$F$641</c:f>
              <c:strCache>
                <c:ptCount val="1"/>
                <c:pt idx="0">
                  <c:v>Usually Notice the Ads in This Source</c:v>
                </c:pt>
              </c:strCache>
            </c:strRef>
          </c:tx>
          <c:invertIfNegative val="0"/>
          <c:cat>
            <c:strRef>
              <c:f>Sheet1!$A$642:$B$649</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Sheet1!$F$642:$F$649</c:f>
              <c:numCache>
                <c:formatCode>0%</c:formatCode>
                <c:ptCount val="8"/>
                <c:pt idx="0">
                  <c:v>0.041</c:v>
                </c:pt>
                <c:pt idx="1">
                  <c:v>0.621</c:v>
                </c:pt>
                <c:pt idx="2">
                  <c:v>0.292</c:v>
                </c:pt>
                <c:pt idx="3">
                  <c:v>0.227</c:v>
                </c:pt>
                <c:pt idx="4">
                  <c:v>0.314</c:v>
                </c:pt>
                <c:pt idx="5">
                  <c:v>0.065</c:v>
                </c:pt>
                <c:pt idx="6">
                  <c:v>0.049</c:v>
                </c:pt>
                <c:pt idx="7">
                  <c:v>0.144</c:v>
                </c:pt>
              </c:numCache>
            </c:numRef>
          </c:val>
        </c:ser>
        <c:ser>
          <c:idx val="4"/>
          <c:order val="4"/>
          <c:tx>
            <c:strRef>
              <c:f>Sheet1!$G$641</c:f>
              <c:strCache>
                <c:ptCount val="1"/>
                <c:pt idx="0">
                  <c:v>Generally Ignore the Ads in This Source</c:v>
                </c:pt>
              </c:strCache>
            </c:strRef>
          </c:tx>
          <c:invertIfNegative val="0"/>
          <c:cat>
            <c:strRef>
              <c:f>Sheet1!$A$642:$B$649</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Sheet1!$G$642:$G$649</c:f>
              <c:numCache>
                <c:formatCode>0%</c:formatCode>
                <c:ptCount val="8"/>
                <c:pt idx="0">
                  <c:v>0.091</c:v>
                </c:pt>
                <c:pt idx="1">
                  <c:v>0.125</c:v>
                </c:pt>
                <c:pt idx="2">
                  <c:v>0.089</c:v>
                </c:pt>
                <c:pt idx="3">
                  <c:v>0.165</c:v>
                </c:pt>
                <c:pt idx="4">
                  <c:v>0.239</c:v>
                </c:pt>
                <c:pt idx="5">
                  <c:v>0.067</c:v>
                </c:pt>
                <c:pt idx="6">
                  <c:v>0.169</c:v>
                </c:pt>
                <c:pt idx="7">
                  <c:v>0.44</c:v>
                </c:pt>
              </c:numCache>
            </c:numRef>
          </c:val>
        </c:ser>
        <c:ser>
          <c:idx val="5"/>
          <c:order val="5"/>
          <c:tx>
            <c:strRef>
              <c:f>Sheet1!$H$641</c:f>
              <c:strCache>
                <c:ptCount val="1"/>
                <c:pt idx="0">
                  <c:v>Source Best Place to Find Advertising For Local Stores/Services</c:v>
                </c:pt>
              </c:strCache>
            </c:strRef>
          </c:tx>
          <c:invertIfNegative val="0"/>
          <c:cat>
            <c:strRef>
              <c:f>Sheet1!$A$642:$B$649</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Sheet1!$H$642:$H$649</c:f>
              <c:numCache>
                <c:formatCode>0%</c:formatCode>
                <c:ptCount val="8"/>
                <c:pt idx="0">
                  <c:v>0.04</c:v>
                </c:pt>
                <c:pt idx="1">
                  <c:v>0.663</c:v>
                </c:pt>
                <c:pt idx="2">
                  <c:v>0.163</c:v>
                </c:pt>
                <c:pt idx="3">
                  <c:v>0.22</c:v>
                </c:pt>
                <c:pt idx="4">
                  <c:v>0.068</c:v>
                </c:pt>
                <c:pt idx="5">
                  <c:v>0.07</c:v>
                </c:pt>
                <c:pt idx="6">
                  <c:v>0.047</c:v>
                </c:pt>
                <c:pt idx="7">
                  <c:v>0.101</c:v>
                </c:pt>
              </c:numCache>
            </c:numRef>
          </c:val>
        </c:ser>
        <c:ser>
          <c:idx val="6"/>
          <c:order val="6"/>
          <c:tx>
            <c:strRef>
              <c:f>Sheet1!$I$641</c:f>
              <c:strCache>
                <c:ptCount val="1"/>
                <c:pt idx="0">
                  <c:v>Ads From This Source Are Most Likely to Inspire Purchase</c:v>
                </c:pt>
              </c:strCache>
            </c:strRef>
          </c:tx>
          <c:invertIfNegative val="0"/>
          <c:cat>
            <c:strRef>
              <c:f>Sheet1!$A$642:$B$649</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Sheet1!$I$642:$I$649</c:f>
              <c:numCache>
                <c:formatCode>0%</c:formatCode>
                <c:ptCount val="8"/>
                <c:pt idx="0">
                  <c:v>0.0</c:v>
                </c:pt>
                <c:pt idx="1">
                  <c:v>0.442</c:v>
                </c:pt>
                <c:pt idx="2">
                  <c:v>0.094</c:v>
                </c:pt>
                <c:pt idx="3">
                  <c:v>0.092</c:v>
                </c:pt>
                <c:pt idx="4">
                  <c:v>0.094</c:v>
                </c:pt>
                <c:pt idx="5">
                  <c:v>0.063</c:v>
                </c:pt>
                <c:pt idx="6">
                  <c:v>0.031</c:v>
                </c:pt>
                <c:pt idx="7">
                  <c:v>0.389</c:v>
                </c:pt>
              </c:numCache>
            </c:numRef>
          </c:val>
        </c:ser>
        <c:dLbls>
          <c:showLegendKey val="0"/>
          <c:showVal val="0"/>
          <c:showCatName val="0"/>
          <c:showSerName val="0"/>
          <c:showPercent val="0"/>
          <c:showBubbleSize val="0"/>
        </c:dLbls>
        <c:gapWidth val="75"/>
        <c:overlap val="-25"/>
        <c:axId val="-2096259272"/>
        <c:axId val="-2096268248"/>
      </c:barChart>
      <c:catAx>
        <c:axId val="-2096259272"/>
        <c:scaling>
          <c:orientation val="minMax"/>
        </c:scaling>
        <c:delete val="0"/>
        <c:axPos val="b"/>
        <c:majorGridlines/>
        <c:majorTickMark val="none"/>
        <c:minorTickMark val="none"/>
        <c:tickLblPos val="nextTo"/>
        <c:crossAx val="-2096268248"/>
        <c:crosses val="autoZero"/>
        <c:auto val="1"/>
        <c:lblAlgn val="ctr"/>
        <c:lblOffset val="100"/>
        <c:noMultiLvlLbl val="0"/>
      </c:catAx>
      <c:valAx>
        <c:axId val="-2096268248"/>
        <c:scaling>
          <c:orientation val="minMax"/>
          <c:max val="1.0"/>
        </c:scaling>
        <c:delete val="0"/>
        <c:axPos val="l"/>
        <c:majorGridlines/>
        <c:numFmt formatCode="0%" sourceLinked="1"/>
        <c:majorTickMark val="none"/>
        <c:minorTickMark val="none"/>
        <c:tickLblPos val="nextTo"/>
        <c:spPr>
          <a:ln w="9525">
            <a:noFill/>
          </a:ln>
        </c:spPr>
        <c:txPr>
          <a:bodyPr/>
          <a:lstStyle/>
          <a:p>
            <a:pPr>
              <a:defRPr b="1"/>
            </a:pPr>
            <a:endParaRPr lang="en-US"/>
          </a:p>
        </c:txPr>
        <c:crossAx val="-2096259272"/>
        <c:crosses val="autoZero"/>
        <c:crossBetween val="between"/>
      </c:valAx>
    </c:plotArea>
    <c:legend>
      <c:legendPos val="b"/>
      <c:layout>
        <c:manualLayout>
          <c:xMode val="edge"/>
          <c:yMode val="edge"/>
          <c:x val="0.0487000720400671"/>
          <c:y val="0.800516737232061"/>
          <c:w val="0.949226839933029"/>
          <c:h val="0.182123133551166"/>
        </c:manualLayout>
      </c:layout>
      <c:overlay val="0"/>
      <c:txPr>
        <a:bodyPr/>
        <a:lstStyle/>
        <a:p>
          <a:pPr>
            <a:defRPr sz="1000"/>
          </a:pPr>
          <a:endParaRPr lang="en-US"/>
        </a:p>
      </c:txPr>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a:pPr>
            <a:r>
              <a:rPr lang="en-US" sz="1200" b="1" i="0" baseline="0" dirty="0" smtClean="0">
                <a:effectLst/>
              </a:rPr>
              <a:t>As the Communities Get Larger, Respondents Habits Tended to Change as They Became More Connected with Traditional Big City Media.  Yet They Continued to View the Local Print Media as the Best Source for Advertising</a:t>
            </a:r>
            <a:endParaRPr lang="en-US" sz="1200" dirty="0">
              <a:effectLst/>
            </a:endParaRPr>
          </a:p>
        </c:rich>
      </c:tx>
      <c:layout>
        <c:manualLayout>
          <c:xMode val="edge"/>
          <c:yMode val="edge"/>
          <c:x val="0.111119594340518"/>
          <c:y val="0.108540495738613"/>
        </c:manualLayout>
      </c:layout>
      <c:overlay val="0"/>
    </c:title>
    <c:autoTitleDeleted val="0"/>
    <c:plotArea>
      <c:layout>
        <c:manualLayout>
          <c:layoutTarget val="inner"/>
          <c:xMode val="edge"/>
          <c:yMode val="edge"/>
          <c:x val="0.0628842368672032"/>
          <c:y val="0.246763494393499"/>
          <c:w val="0.917871136300215"/>
          <c:h val="0.399637279744596"/>
        </c:manualLayout>
      </c:layout>
      <c:barChart>
        <c:barDir val="col"/>
        <c:grouping val="clustered"/>
        <c:varyColors val="0"/>
        <c:ser>
          <c:idx val="0"/>
          <c:order val="0"/>
          <c:tx>
            <c:strRef>
              <c:f>Sheet1!$C$664</c:f>
              <c:strCache>
                <c:ptCount val="1"/>
                <c:pt idx="0">
                  <c:v>Most Likely to Share Information From This Source</c:v>
                </c:pt>
              </c:strCache>
            </c:strRef>
          </c:tx>
          <c:invertIfNegative val="0"/>
          <c:cat>
            <c:strRef>
              <c:f>Sheet1!$A$665:$B$672</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Sheet1!$C$665:$C$672</c:f>
              <c:numCache>
                <c:formatCode>0\%</c:formatCode>
                <c:ptCount val="8"/>
                <c:pt idx="0">
                  <c:v>11.9</c:v>
                </c:pt>
                <c:pt idx="1">
                  <c:v>28.7</c:v>
                </c:pt>
                <c:pt idx="2">
                  <c:v>45.2</c:v>
                </c:pt>
                <c:pt idx="3">
                  <c:v>55.8</c:v>
                </c:pt>
                <c:pt idx="4">
                  <c:v>53.6</c:v>
                </c:pt>
                <c:pt idx="5">
                  <c:v>4.8</c:v>
                </c:pt>
                <c:pt idx="6">
                  <c:v>21.3</c:v>
                </c:pt>
                <c:pt idx="7">
                  <c:v>6.5</c:v>
                </c:pt>
              </c:numCache>
            </c:numRef>
          </c:val>
        </c:ser>
        <c:ser>
          <c:idx val="1"/>
          <c:order val="1"/>
          <c:tx>
            <c:strRef>
              <c:f>Sheet1!$D$664</c:f>
              <c:strCache>
                <c:ptCount val="1"/>
                <c:pt idx="0">
                  <c:v>Most Likely to Trust Information From This Source</c:v>
                </c:pt>
              </c:strCache>
            </c:strRef>
          </c:tx>
          <c:invertIfNegative val="0"/>
          <c:cat>
            <c:strRef>
              <c:f>Sheet1!$A$665:$B$672</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Sheet1!$D$665:$D$672</c:f>
              <c:numCache>
                <c:formatCode>0\%</c:formatCode>
                <c:ptCount val="8"/>
                <c:pt idx="0">
                  <c:v>19.1</c:v>
                </c:pt>
                <c:pt idx="1">
                  <c:v>20.2</c:v>
                </c:pt>
                <c:pt idx="2">
                  <c:v>37.8</c:v>
                </c:pt>
                <c:pt idx="3">
                  <c:v>43.4</c:v>
                </c:pt>
                <c:pt idx="4">
                  <c:v>44.7</c:v>
                </c:pt>
                <c:pt idx="5">
                  <c:v>5.2</c:v>
                </c:pt>
                <c:pt idx="6">
                  <c:v>8.1</c:v>
                </c:pt>
                <c:pt idx="7">
                  <c:v>18.8</c:v>
                </c:pt>
              </c:numCache>
            </c:numRef>
          </c:val>
        </c:ser>
        <c:ser>
          <c:idx val="2"/>
          <c:order val="2"/>
          <c:tx>
            <c:strRef>
              <c:f>Sheet1!$E$664</c:f>
              <c:strCache>
                <c:ptCount val="1"/>
                <c:pt idx="0">
                  <c:v>Feel Inspired to Take Action by This Source</c:v>
                </c:pt>
              </c:strCache>
            </c:strRef>
          </c:tx>
          <c:invertIfNegative val="0"/>
          <c:cat>
            <c:strRef>
              <c:f>Sheet1!$A$665:$B$672</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Sheet1!$E$665:$E$672</c:f>
              <c:numCache>
                <c:formatCode>0\%</c:formatCode>
                <c:ptCount val="8"/>
                <c:pt idx="0">
                  <c:v>7.2</c:v>
                </c:pt>
                <c:pt idx="1">
                  <c:v>12.8</c:v>
                </c:pt>
                <c:pt idx="2">
                  <c:v>24.8</c:v>
                </c:pt>
                <c:pt idx="3">
                  <c:v>25.0</c:v>
                </c:pt>
                <c:pt idx="4">
                  <c:v>22.0</c:v>
                </c:pt>
                <c:pt idx="5">
                  <c:v>1.4</c:v>
                </c:pt>
                <c:pt idx="6">
                  <c:v>9.4</c:v>
                </c:pt>
                <c:pt idx="7">
                  <c:v>42.7</c:v>
                </c:pt>
              </c:numCache>
            </c:numRef>
          </c:val>
        </c:ser>
        <c:ser>
          <c:idx val="3"/>
          <c:order val="3"/>
          <c:tx>
            <c:strRef>
              <c:f>Sheet1!$F$664</c:f>
              <c:strCache>
                <c:ptCount val="1"/>
                <c:pt idx="0">
                  <c:v>Usually Notice the Ads in This Source</c:v>
                </c:pt>
              </c:strCache>
            </c:strRef>
          </c:tx>
          <c:invertIfNegative val="0"/>
          <c:cat>
            <c:strRef>
              <c:f>Sheet1!$A$665:$B$672</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Sheet1!$F$665:$F$672</c:f>
              <c:numCache>
                <c:formatCode>0\%</c:formatCode>
                <c:ptCount val="8"/>
                <c:pt idx="0">
                  <c:v>2.7</c:v>
                </c:pt>
                <c:pt idx="1">
                  <c:v>34.6</c:v>
                </c:pt>
                <c:pt idx="2">
                  <c:v>41.9</c:v>
                </c:pt>
                <c:pt idx="3">
                  <c:v>29.9</c:v>
                </c:pt>
                <c:pt idx="4">
                  <c:v>33.2</c:v>
                </c:pt>
                <c:pt idx="5">
                  <c:v>7.3</c:v>
                </c:pt>
                <c:pt idx="6">
                  <c:v>11.1</c:v>
                </c:pt>
                <c:pt idx="7">
                  <c:v>18.7</c:v>
                </c:pt>
              </c:numCache>
            </c:numRef>
          </c:val>
        </c:ser>
        <c:ser>
          <c:idx val="4"/>
          <c:order val="4"/>
          <c:tx>
            <c:strRef>
              <c:f>Sheet1!$G$664</c:f>
              <c:strCache>
                <c:ptCount val="1"/>
                <c:pt idx="0">
                  <c:v>Generally Ignore the Ads in This Source</c:v>
                </c:pt>
              </c:strCache>
            </c:strRef>
          </c:tx>
          <c:invertIfNegative val="0"/>
          <c:cat>
            <c:strRef>
              <c:f>Sheet1!$A$665:$B$672</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Sheet1!$G$665:$G$672</c:f>
              <c:numCache>
                <c:formatCode>0\%</c:formatCode>
                <c:ptCount val="8"/>
                <c:pt idx="0">
                  <c:v>11.9</c:v>
                </c:pt>
                <c:pt idx="1">
                  <c:v>8.6</c:v>
                </c:pt>
                <c:pt idx="2">
                  <c:v>19.1</c:v>
                </c:pt>
                <c:pt idx="3">
                  <c:v>19.0</c:v>
                </c:pt>
                <c:pt idx="4">
                  <c:v>25.9</c:v>
                </c:pt>
                <c:pt idx="5">
                  <c:v>8.7</c:v>
                </c:pt>
                <c:pt idx="6">
                  <c:v>15.8</c:v>
                </c:pt>
                <c:pt idx="7">
                  <c:v>39.7</c:v>
                </c:pt>
              </c:numCache>
            </c:numRef>
          </c:val>
        </c:ser>
        <c:ser>
          <c:idx val="5"/>
          <c:order val="5"/>
          <c:tx>
            <c:strRef>
              <c:f>Sheet1!$H$664</c:f>
              <c:strCache>
                <c:ptCount val="1"/>
                <c:pt idx="0">
                  <c:v>Source Best Place to Find Advertising For Local Stores/Services</c:v>
                </c:pt>
              </c:strCache>
            </c:strRef>
          </c:tx>
          <c:invertIfNegative val="0"/>
          <c:cat>
            <c:strRef>
              <c:f>Sheet1!$A$665:$B$672</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Sheet1!$H$665:$H$672</c:f>
              <c:numCache>
                <c:formatCode>0\%</c:formatCode>
                <c:ptCount val="8"/>
                <c:pt idx="0">
                  <c:v>2.2</c:v>
                </c:pt>
                <c:pt idx="1">
                  <c:v>37.1</c:v>
                </c:pt>
                <c:pt idx="2">
                  <c:v>42.4</c:v>
                </c:pt>
                <c:pt idx="3">
                  <c:v>21.7</c:v>
                </c:pt>
                <c:pt idx="4">
                  <c:v>8.5</c:v>
                </c:pt>
                <c:pt idx="5">
                  <c:v>15.0</c:v>
                </c:pt>
                <c:pt idx="6">
                  <c:v>6.8</c:v>
                </c:pt>
                <c:pt idx="7">
                  <c:v>14.6</c:v>
                </c:pt>
              </c:numCache>
            </c:numRef>
          </c:val>
        </c:ser>
        <c:ser>
          <c:idx val="6"/>
          <c:order val="6"/>
          <c:tx>
            <c:strRef>
              <c:f>Sheet1!$I$664</c:f>
              <c:strCache>
                <c:ptCount val="1"/>
                <c:pt idx="0">
                  <c:v>Ads From This Source Are Most Likely to Inspire Purchase</c:v>
                </c:pt>
              </c:strCache>
            </c:strRef>
          </c:tx>
          <c:invertIfNegative val="0"/>
          <c:cat>
            <c:strRef>
              <c:f>Sheet1!$A$665:$B$672</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Sheet1!$I$665:$I$672</c:f>
              <c:numCache>
                <c:formatCode>0\%</c:formatCode>
                <c:ptCount val="8"/>
                <c:pt idx="0">
                  <c:v>0.9</c:v>
                </c:pt>
                <c:pt idx="1">
                  <c:v>19.4</c:v>
                </c:pt>
                <c:pt idx="2">
                  <c:v>23.2</c:v>
                </c:pt>
                <c:pt idx="3">
                  <c:v>9.6</c:v>
                </c:pt>
                <c:pt idx="4">
                  <c:v>13.3</c:v>
                </c:pt>
                <c:pt idx="5">
                  <c:v>10.4</c:v>
                </c:pt>
                <c:pt idx="6">
                  <c:v>3.0</c:v>
                </c:pt>
                <c:pt idx="7">
                  <c:v>43.4</c:v>
                </c:pt>
              </c:numCache>
            </c:numRef>
          </c:val>
        </c:ser>
        <c:dLbls>
          <c:showLegendKey val="0"/>
          <c:showVal val="0"/>
          <c:showCatName val="0"/>
          <c:showSerName val="0"/>
          <c:showPercent val="0"/>
          <c:showBubbleSize val="0"/>
        </c:dLbls>
        <c:gapWidth val="75"/>
        <c:overlap val="-25"/>
        <c:axId val="-2096316984"/>
        <c:axId val="-2096314104"/>
      </c:barChart>
      <c:catAx>
        <c:axId val="-2096316984"/>
        <c:scaling>
          <c:orientation val="minMax"/>
        </c:scaling>
        <c:delete val="0"/>
        <c:axPos val="b"/>
        <c:majorGridlines/>
        <c:majorTickMark val="none"/>
        <c:minorTickMark val="none"/>
        <c:tickLblPos val="nextTo"/>
        <c:crossAx val="-2096314104"/>
        <c:crosses val="autoZero"/>
        <c:auto val="1"/>
        <c:lblAlgn val="ctr"/>
        <c:lblOffset val="100"/>
        <c:noMultiLvlLbl val="0"/>
      </c:catAx>
      <c:valAx>
        <c:axId val="-2096314104"/>
        <c:scaling>
          <c:orientation val="minMax"/>
          <c:max val="100.0"/>
        </c:scaling>
        <c:delete val="0"/>
        <c:axPos val="l"/>
        <c:majorGridlines/>
        <c:numFmt formatCode="0\%" sourceLinked="1"/>
        <c:majorTickMark val="none"/>
        <c:minorTickMark val="none"/>
        <c:tickLblPos val="nextTo"/>
        <c:spPr>
          <a:ln w="9525">
            <a:noFill/>
          </a:ln>
        </c:spPr>
        <c:txPr>
          <a:bodyPr/>
          <a:lstStyle/>
          <a:p>
            <a:pPr>
              <a:defRPr b="1"/>
            </a:pPr>
            <a:endParaRPr lang="en-US"/>
          </a:p>
        </c:txPr>
        <c:crossAx val="-2096316984"/>
        <c:crosses val="autoZero"/>
        <c:crossBetween val="between"/>
      </c:valAx>
    </c:plotArea>
    <c:legend>
      <c:legendPos val="b"/>
      <c:layout>
        <c:manualLayout>
          <c:xMode val="edge"/>
          <c:yMode val="edge"/>
          <c:x val="0.0326128235189622"/>
          <c:y val="0.776435183376403"/>
          <c:w val="0.943656371859809"/>
          <c:h val="0.20584391936015"/>
        </c:manualLayout>
      </c:layout>
      <c:overlay val="0"/>
      <c:txPr>
        <a:bodyPr/>
        <a:lstStyle/>
        <a:p>
          <a:pPr>
            <a:defRPr sz="1000"/>
          </a:pPr>
          <a:endParaRPr lang="en-US"/>
        </a:p>
      </c:txPr>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a:pPr>
            <a:r>
              <a:rPr lang="en-US" sz="1200" b="1" i="0" baseline="0" dirty="0" smtClean="0">
                <a:effectLst/>
              </a:rPr>
              <a:t>In Larger Communities and Metropolitan Areas Respondents Were More Likely to be Driven to Action by the Daily Newspaper or Television</a:t>
            </a:r>
            <a:endParaRPr lang="en-US" sz="1200" dirty="0">
              <a:effectLst/>
            </a:endParaRPr>
          </a:p>
        </c:rich>
      </c:tx>
      <c:layout>
        <c:manualLayout>
          <c:xMode val="edge"/>
          <c:yMode val="edge"/>
          <c:x val="0.104385211187069"/>
          <c:y val="0.108041025644516"/>
        </c:manualLayout>
      </c:layout>
      <c:overlay val="0"/>
    </c:title>
    <c:autoTitleDeleted val="0"/>
    <c:plotArea>
      <c:layout>
        <c:manualLayout>
          <c:layoutTarget val="inner"/>
          <c:xMode val="edge"/>
          <c:yMode val="edge"/>
          <c:x val="0.0558880241105716"/>
          <c:y val="0.190778162509696"/>
          <c:w val="0.939179115255305"/>
          <c:h val="0.529206551811967"/>
        </c:manualLayout>
      </c:layout>
      <c:barChart>
        <c:barDir val="col"/>
        <c:grouping val="clustered"/>
        <c:varyColors val="0"/>
        <c:ser>
          <c:idx val="0"/>
          <c:order val="0"/>
          <c:tx>
            <c:strRef>
              <c:f>Sheet1!$C$714</c:f>
              <c:strCache>
                <c:ptCount val="1"/>
                <c:pt idx="0">
                  <c:v>Most Likely to Share Information From This Source</c:v>
                </c:pt>
              </c:strCache>
            </c:strRef>
          </c:tx>
          <c:invertIfNegative val="0"/>
          <c:cat>
            <c:strRef>
              <c:f>Sheet1!$A$715:$B$722</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Sheet1!$C$715:$C$722</c:f>
              <c:numCache>
                <c:formatCode>0\%</c:formatCode>
                <c:ptCount val="8"/>
                <c:pt idx="0">
                  <c:v>6.6</c:v>
                </c:pt>
                <c:pt idx="1">
                  <c:v>22.6</c:v>
                </c:pt>
                <c:pt idx="2">
                  <c:v>50.9</c:v>
                </c:pt>
                <c:pt idx="3">
                  <c:v>44.2</c:v>
                </c:pt>
                <c:pt idx="4">
                  <c:v>69.0</c:v>
                </c:pt>
                <c:pt idx="5">
                  <c:v>4.5</c:v>
                </c:pt>
                <c:pt idx="6">
                  <c:v>14.6</c:v>
                </c:pt>
                <c:pt idx="7">
                  <c:v>10.7</c:v>
                </c:pt>
              </c:numCache>
            </c:numRef>
          </c:val>
        </c:ser>
        <c:ser>
          <c:idx val="1"/>
          <c:order val="1"/>
          <c:tx>
            <c:strRef>
              <c:f>Sheet1!$D$714</c:f>
              <c:strCache>
                <c:ptCount val="1"/>
                <c:pt idx="0">
                  <c:v>Most Likely to Trust Information From This Source</c:v>
                </c:pt>
              </c:strCache>
            </c:strRef>
          </c:tx>
          <c:invertIfNegative val="0"/>
          <c:cat>
            <c:strRef>
              <c:f>Sheet1!$A$715:$B$722</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Sheet1!$D$715:$D$722</c:f>
              <c:numCache>
                <c:formatCode>0\%</c:formatCode>
                <c:ptCount val="8"/>
                <c:pt idx="0">
                  <c:v>14.8</c:v>
                </c:pt>
                <c:pt idx="1">
                  <c:v>20.2</c:v>
                </c:pt>
                <c:pt idx="2">
                  <c:v>45.0</c:v>
                </c:pt>
                <c:pt idx="3">
                  <c:v>40.7</c:v>
                </c:pt>
                <c:pt idx="4">
                  <c:v>59.1</c:v>
                </c:pt>
                <c:pt idx="5">
                  <c:v>4.1</c:v>
                </c:pt>
                <c:pt idx="6">
                  <c:v>4.6</c:v>
                </c:pt>
                <c:pt idx="7">
                  <c:v>15.2</c:v>
                </c:pt>
              </c:numCache>
            </c:numRef>
          </c:val>
        </c:ser>
        <c:ser>
          <c:idx val="2"/>
          <c:order val="2"/>
          <c:tx>
            <c:strRef>
              <c:f>Sheet1!$E$714</c:f>
              <c:strCache>
                <c:ptCount val="1"/>
                <c:pt idx="0">
                  <c:v>Feel Inspired to Take Action by This Source</c:v>
                </c:pt>
              </c:strCache>
            </c:strRef>
          </c:tx>
          <c:invertIfNegative val="0"/>
          <c:cat>
            <c:strRef>
              <c:f>Sheet1!$A$715:$B$722</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Sheet1!$E$715:$E$722</c:f>
              <c:numCache>
                <c:formatCode>0\%</c:formatCode>
                <c:ptCount val="8"/>
                <c:pt idx="0">
                  <c:v>1.4</c:v>
                </c:pt>
                <c:pt idx="1">
                  <c:v>8.1</c:v>
                </c:pt>
                <c:pt idx="2">
                  <c:v>28.8</c:v>
                </c:pt>
                <c:pt idx="3">
                  <c:v>25.2</c:v>
                </c:pt>
                <c:pt idx="4">
                  <c:v>40.1</c:v>
                </c:pt>
                <c:pt idx="5">
                  <c:v>2.4</c:v>
                </c:pt>
                <c:pt idx="6">
                  <c:v>7.8</c:v>
                </c:pt>
                <c:pt idx="7">
                  <c:v>39.4</c:v>
                </c:pt>
              </c:numCache>
            </c:numRef>
          </c:val>
        </c:ser>
        <c:ser>
          <c:idx val="3"/>
          <c:order val="3"/>
          <c:tx>
            <c:strRef>
              <c:f>Sheet1!$F$714</c:f>
              <c:strCache>
                <c:ptCount val="1"/>
                <c:pt idx="0">
                  <c:v>Usually Notice the Ads in This Source</c:v>
                </c:pt>
              </c:strCache>
            </c:strRef>
          </c:tx>
          <c:invertIfNegative val="0"/>
          <c:cat>
            <c:strRef>
              <c:f>Sheet1!$A$715:$B$722</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Sheet1!$F$715:$F$722</c:f>
              <c:numCache>
                <c:formatCode>0\%</c:formatCode>
                <c:ptCount val="8"/>
                <c:pt idx="0">
                  <c:v>1.5</c:v>
                </c:pt>
                <c:pt idx="1">
                  <c:v>32.3</c:v>
                </c:pt>
                <c:pt idx="2">
                  <c:v>52.8</c:v>
                </c:pt>
                <c:pt idx="3">
                  <c:v>21.7</c:v>
                </c:pt>
                <c:pt idx="4">
                  <c:v>48.0</c:v>
                </c:pt>
                <c:pt idx="5">
                  <c:v>11.3</c:v>
                </c:pt>
                <c:pt idx="6">
                  <c:v>3.1</c:v>
                </c:pt>
                <c:pt idx="7">
                  <c:v>13.3</c:v>
                </c:pt>
              </c:numCache>
            </c:numRef>
          </c:val>
        </c:ser>
        <c:ser>
          <c:idx val="4"/>
          <c:order val="4"/>
          <c:tx>
            <c:strRef>
              <c:f>Sheet1!$G$714</c:f>
              <c:strCache>
                <c:ptCount val="1"/>
                <c:pt idx="0">
                  <c:v>Generally Ignore the Ads in This Source</c:v>
                </c:pt>
              </c:strCache>
            </c:strRef>
          </c:tx>
          <c:invertIfNegative val="0"/>
          <c:cat>
            <c:strRef>
              <c:f>Sheet1!$A$715:$B$722</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Sheet1!$G$715:$G$722</c:f>
              <c:numCache>
                <c:formatCode>0\%</c:formatCode>
                <c:ptCount val="8"/>
                <c:pt idx="0">
                  <c:v>11.0</c:v>
                </c:pt>
                <c:pt idx="1">
                  <c:v>11.4</c:v>
                </c:pt>
                <c:pt idx="2">
                  <c:v>18.4</c:v>
                </c:pt>
                <c:pt idx="3">
                  <c:v>20.6</c:v>
                </c:pt>
                <c:pt idx="4">
                  <c:v>25.6</c:v>
                </c:pt>
                <c:pt idx="5">
                  <c:v>13.5</c:v>
                </c:pt>
                <c:pt idx="6">
                  <c:v>21.8</c:v>
                </c:pt>
                <c:pt idx="7">
                  <c:v>36.6</c:v>
                </c:pt>
              </c:numCache>
            </c:numRef>
          </c:val>
        </c:ser>
        <c:ser>
          <c:idx val="5"/>
          <c:order val="5"/>
          <c:tx>
            <c:strRef>
              <c:f>Sheet1!$H$714</c:f>
              <c:strCache>
                <c:ptCount val="1"/>
                <c:pt idx="0">
                  <c:v>Source Best Place to Find Advertising For Local Stores/Services</c:v>
                </c:pt>
              </c:strCache>
            </c:strRef>
          </c:tx>
          <c:invertIfNegative val="0"/>
          <c:cat>
            <c:strRef>
              <c:f>Sheet1!$A$715:$B$722</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Sheet1!$H$715:$H$722</c:f>
              <c:numCache>
                <c:formatCode>0\%</c:formatCode>
                <c:ptCount val="8"/>
                <c:pt idx="0">
                  <c:v>2.9</c:v>
                </c:pt>
                <c:pt idx="1">
                  <c:v>35.2</c:v>
                </c:pt>
                <c:pt idx="2">
                  <c:v>46.1</c:v>
                </c:pt>
                <c:pt idx="3">
                  <c:v>8.5</c:v>
                </c:pt>
                <c:pt idx="4">
                  <c:v>15.0</c:v>
                </c:pt>
                <c:pt idx="5">
                  <c:v>16.5</c:v>
                </c:pt>
                <c:pt idx="6">
                  <c:v>2.1</c:v>
                </c:pt>
                <c:pt idx="7">
                  <c:v>13.3</c:v>
                </c:pt>
              </c:numCache>
            </c:numRef>
          </c:val>
        </c:ser>
        <c:ser>
          <c:idx val="6"/>
          <c:order val="6"/>
          <c:tx>
            <c:strRef>
              <c:f>Sheet1!$I$714</c:f>
              <c:strCache>
                <c:ptCount val="1"/>
                <c:pt idx="0">
                  <c:v>Ads From This Source Are Most Likely to Inspire Purchase</c:v>
                </c:pt>
              </c:strCache>
            </c:strRef>
          </c:tx>
          <c:invertIfNegative val="0"/>
          <c:cat>
            <c:strRef>
              <c:f>Sheet1!$A$715:$B$722</c:f>
              <c:strCache>
                <c:ptCount val="8"/>
                <c:pt idx="0">
                  <c:v>City/Town Website</c:v>
                </c:pt>
                <c:pt idx="1">
                  <c:v>Printed Local Community Newspaper</c:v>
                </c:pt>
                <c:pt idx="2">
                  <c:v>Daily Newspaper or its Website</c:v>
                </c:pt>
                <c:pt idx="3">
                  <c:v>Radio</c:v>
                </c:pt>
                <c:pt idx="4">
                  <c:v>TV</c:v>
                </c:pt>
                <c:pt idx="5">
                  <c:v>Store Website</c:v>
                </c:pt>
                <c:pt idx="6">
                  <c:v>Social Media</c:v>
                </c:pt>
                <c:pt idx="7">
                  <c:v>None of Them</c:v>
                </c:pt>
              </c:strCache>
            </c:strRef>
          </c:cat>
          <c:val>
            <c:numRef>
              <c:f>Sheet1!$I$715:$I$722</c:f>
              <c:numCache>
                <c:formatCode>0\%</c:formatCode>
                <c:ptCount val="8"/>
                <c:pt idx="0">
                  <c:v>1.1</c:v>
                </c:pt>
                <c:pt idx="1">
                  <c:v>15.9</c:v>
                </c:pt>
                <c:pt idx="2">
                  <c:v>36.3</c:v>
                </c:pt>
                <c:pt idx="3">
                  <c:v>7.2</c:v>
                </c:pt>
                <c:pt idx="4">
                  <c:v>16.6</c:v>
                </c:pt>
                <c:pt idx="5">
                  <c:v>11.4</c:v>
                </c:pt>
                <c:pt idx="6">
                  <c:v>1.3</c:v>
                </c:pt>
                <c:pt idx="7">
                  <c:v>41.3</c:v>
                </c:pt>
              </c:numCache>
            </c:numRef>
          </c:val>
        </c:ser>
        <c:dLbls>
          <c:showLegendKey val="0"/>
          <c:showVal val="0"/>
          <c:showCatName val="0"/>
          <c:showSerName val="0"/>
          <c:showPercent val="0"/>
          <c:showBubbleSize val="0"/>
        </c:dLbls>
        <c:gapWidth val="75"/>
        <c:overlap val="-25"/>
        <c:axId val="-2111027288"/>
        <c:axId val="-2111024408"/>
      </c:barChart>
      <c:catAx>
        <c:axId val="-2111027288"/>
        <c:scaling>
          <c:orientation val="minMax"/>
        </c:scaling>
        <c:delete val="0"/>
        <c:axPos val="b"/>
        <c:majorGridlines/>
        <c:majorTickMark val="none"/>
        <c:minorTickMark val="none"/>
        <c:tickLblPos val="nextTo"/>
        <c:crossAx val="-2111024408"/>
        <c:crosses val="autoZero"/>
        <c:auto val="1"/>
        <c:lblAlgn val="ctr"/>
        <c:lblOffset val="100"/>
        <c:noMultiLvlLbl val="0"/>
      </c:catAx>
      <c:valAx>
        <c:axId val="-2111024408"/>
        <c:scaling>
          <c:orientation val="minMax"/>
          <c:max val="100.0"/>
        </c:scaling>
        <c:delete val="0"/>
        <c:axPos val="l"/>
        <c:majorGridlines/>
        <c:numFmt formatCode="0\%" sourceLinked="1"/>
        <c:majorTickMark val="none"/>
        <c:minorTickMark val="none"/>
        <c:tickLblPos val="nextTo"/>
        <c:spPr>
          <a:ln w="9525">
            <a:noFill/>
          </a:ln>
        </c:spPr>
        <c:txPr>
          <a:bodyPr/>
          <a:lstStyle/>
          <a:p>
            <a:pPr>
              <a:defRPr b="1"/>
            </a:pPr>
            <a:endParaRPr lang="en-US"/>
          </a:p>
        </c:txPr>
        <c:crossAx val="-2111027288"/>
        <c:crosses val="autoZero"/>
        <c:crossBetween val="between"/>
      </c:valAx>
    </c:plotArea>
    <c:legend>
      <c:legendPos val="b"/>
      <c:layout>
        <c:manualLayout>
          <c:xMode val="edge"/>
          <c:yMode val="edge"/>
          <c:x val="0.0113021826839825"/>
          <c:y val="0.838096014272985"/>
          <c:w val="0.975904340170595"/>
          <c:h val="0.144617421623892"/>
        </c:manualLayout>
      </c:layout>
      <c:overlay val="0"/>
      <c:txPr>
        <a:bodyPr/>
        <a:lstStyle/>
        <a:p>
          <a:pPr>
            <a:defRPr sz="1050"/>
          </a:pPr>
          <a:endParaRPr lang="en-US"/>
        </a:p>
      </c:txPr>
    </c:legend>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a:pPr>
            <a:r>
              <a:rPr lang="en-US" sz="1200" dirty="0" smtClean="0"/>
              <a:t>One-Third of Respondents in Communities</a:t>
            </a:r>
            <a:r>
              <a:rPr lang="en-US" sz="1200" baseline="0" dirty="0" smtClean="0"/>
              <a:t> Under 10,000 Population Either Don’t Have an Internet Connection or are Served by Dial-Up Internet Service.</a:t>
            </a:r>
            <a:endParaRPr lang="en-US" sz="1200" dirty="0"/>
          </a:p>
        </c:rich>
      </c:tx>
      <c:layout>
        <c:manualLayout>
          <c:xMode val="edge"/>
          <c:yMode val="edge"/>
          <c:x val="0.137061023980836"/>
          <c:y val="0.0897886893081122"/>
        </c:manualLayout>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0.311662804389398"/>
          <c:y val="0.180958561785695"/>
          <c:w val="0.646417918652051"/>
          <c:h val="0.653350941802318"/>
        </c:manualLayout>
      </c:layout>
      <c:bar3DChart>
        <c:barDir val="bar"/>
        <c:grouping val="stacked"/>
        <c:varyColors val="0"/>
        <c:ser>
          <c:idx val="0"/>
          <c:order val="0"/>
          <c:tx>
            <c:strRef>
              <c:f>Sheet1!$B$4</c:f>
              <c:strCache>
                <c:ptCount val="1"/>
                <c:pt idx="0">
                  <c:v>Communities Under 5,000 Population</c:v>
                </c:pt>
              </c:strCache>
            </c:strRef>
          </c:tx>
          <c:invertIfNegative val="0"/>
          <c:dLbls>
            <c:txPr>
              <a:bodyPr/>
              <a:lstStyle/>
              <a:p>
                <a:pPr>
                  <a:defRPr sz="1100" b="1"/>
                </a:pPr>
                <a:endParaRPr lang="en-US"/>
              </a:p>
            </c:txPr>
            <c:showLegendKey val="0"/>
            <c:showVal val="1"/>
            <c:showCatName val="0"/>
            <c:showSerName val="0"/>
            <c:showPercent val="0"/>
            <c:showBubbleSize val="0"/>
            <c:showLeaderLines val="0"/>
          </c:dLbls>
          <c:cat>
            <c:strRef>
              <c:f>Sheet1!$A$5:$A$12</c:f>
              <c:strCache>
                <c:ptCount val="8"/>
                <c:pt idx="0">
                  <c:v>Dial-up telephone line</c:v>
                </c:pt>
                <c:pt idx="1">
                  <c:v>DSL-enabled phone line</c:v>
                </c:pt>
                <c:pt idx="2">
                  <c:v>Cable TV modem</c:v>
                </c:pt>
                <c:pt idx="3">
                  <c:v>Cellular or mobile connection</c:v>
                </c:pt>
                <c:pt idx="4">
                  <c:v>Fibre optic connection e.g. FIOS, T-1 etc.</c:v>
                </c:pt>
                <c:pt idx="5">
                  <c:v>Satellite</c:v>
                </c:pt>
                <c:pt idx="6">
                  <c:v>Don't know which connection we have</c:v>
                </c:pt>
                <c:pt idx="7">
                  <c:v>Don't have internet connection</c:v>
                </c:pt>
              </c:strCache>
            </c:strRef>
          </c:cat>
          <c:val>
            <c:numRef>
              <c:f>Sheet1!$B$5:$B$12</c:f>
              <c:numCache>
                <c:formatCode>0.\2\%</c:formatCode>
                <c:ptCount val="8"/>
                <c:pt idx="0">
                  <c:v>17.2</c:v>
                </c:pt>
                <c:pt idx="1">
                  <c:v>21.7</c:v>
                </c:pt>
                <c:pt idx="2">
                  <c:v>13.4</c:v>
                </c:pt>
                <c:pt idx="3">
                  <c:v>26.5</c:v>
                </c:pt>
                <c:pt idx="4">
                  <c:v>5.7</c:v>
                </c:pt>
                <c:pt idx="5">
                  <c:v>19.9</c:v>
                </c:pt>
                <c:pt idx="6">
                  <c:v>9.3</c:v>
                </c:pt>
                <c:pt idx="7">
                  <c:v>15.6</c:v>
                </c:pt>
              </c:numCache>
            </c:numRef>
          </c:val>
        </c:ser>
        <c:ser>
          <c:idx val="1"/>
          <c:order val="1"/>
          <c:tx>
            <c:strRef>
              <c:f>Sheet1!$C$4</c:f>
              <c:strCache>
                <c:ptCount val="1"/>
                <c:pt idx="0">
                  <c:v>Communities 5K-10K</c:v>
                </c:pt>
              </c:strCache>
            </c:strRef>
          </c:tx>
          <c:invertIfNegative val="0"/>
          <c:dLbls>
            <c:txPr>
              <a:bodyPr/>
              <a:lstStyle/>
              <a:p>
                <a:pPr>
                  <a:defRPr sz="1100" b="1"/>
                </a:pPr>
                <a:endParaRPr lang="en-US"/>
              </a:p>
            </c:txPr>
            <c:showLegendKey val="0"/>
            <c:showVal val="1"/>
            <c:showCatName val="0"/>
            <c:showSerName val="0"/>
            <c:showPercent val="0"/>
            <c:showBubbleSize val="0"/>
            <c:showLeaderLines val="0"/>
          </c:dLbls>
          <c:cat>
            <c:strRef>
              <c:f>Sheet1!$A$5:$A$12</c:f>
              <c:strCache>
                <c:ptCount val="8"/>
                <c:pt idx="0">
                  <c:v>Dial-up telephone line</c:v>
                </c:pt>
                <c:pt idx="1">
                  <c:v>DSL-enabled phone line</c:v>
                </c:pt>
                <c:pt idx="2">
                  <c:v>Cable TV modem</c:v>
                </c:pt>
                <c:pt idx="3">
                  <c:v>Cellular or mobile connection</c:v>
                </c:pt>
                <c:pt idx="4">
                  <c:v>Fibre optic connection e.g. FIOS, T-1 etc.</c:v>
                </c:pt>
                <c:pt idx="5">
                  <c:v>Satellite</c:v>
                </c:pt>
                <c:pt idx="6">
                  <c:v>Don't know which connection we have</c:v>
                </c:pt>
                <c:pt idx="7">
                  <c:v>Don't have internet connection</c:v>
                </c:pt>
              </c:strCache>
            </c:strRef>
          </c:cat>
          <c:val>
            <c:numRef>
              <c:f>Sheet1!$C$5:$C$12</c:f>
              <c:numCache>
                <c:formatCode>0.\2\%</c:formatCode>
                <c:ptCount val="8"/>
                <c:pt idx="0">
                  <c:v>17.2</c:v>
                </c:pt>
                <c:pt idx="1">
                  <c:v>23.5</c:v>
                </c:pt>
                <c:pt idx="2">
                  <c:v>19.4</c:v>
                </c:pt>
                <c:pt idx="3">
                  <c:v>18.5</c:v>
                </c:pt>
                <c:pt idx="4">
                  <c:v>6.2</c:v>
                </c:pt>
                <c:pt idx="5">
                  <c:v>19.9</c:v>
                </c:pt>
                <c:pt idx="6">
                  <c:v>9.2</c:v>
                </c:pt>
                <c:pt idx="7">
                  <c:v>16.8</c:v>
                </c:pt>
              </c:numCache>
            </c:numRef>
          </c:val>
        </c:ser>
        <c:ser>
          <c:idx val="2"/>
          <c:order val="2"/>
          <c:tx>
            <c:strRef>
              <c:f>Sheet1!$D$4</c:f>
              <c:strCache>
                <c:ptCount val="1"/>
                <c:pt idx="0">
                  <c:v>Communities 10K-50K</c:v>
                </c:pt>
              </c:strCache>
            </c:strRef>
          </c:tx>
          <c:invertIfNegative val="0"/>
          <c:dLbls>
            <c:txPr>
              <a:bodyPr/>
              <a:lstStyle/>
              <a:p>
                <a:pPr>
                  <a:defRPr sz="1100" b="1"/>
                </a:pPr>
                <a:endParaRPr lang="en-US"/>
              </a:p>
            </c:txPr>
            <c:showLegendKey val="0"/>
            <c:showVal val="1"/>
            <c:showCatName val="0"/>
            <c:showSerName val="0"/>
            <c:showPercent val="0"/>
            <c:showBubbleSize val="0"/>
            <c:showLeaderLines val="0"/>
          </c:dLbls>
          <c:cat>
            <c:strRef>
              <c:f>Sheet1!$A$5:$A$12</c:f>
              <c:strCache>
                <c:ptCount val="8"/>
                <c:pt idx="0">
                  <c:v>Dial-up telephone line</c:v>
                </c:pt>
                <c:pt idx="1">
                  <c:v>DSL-enabled phone line</c:v>
                </c:pt>
                <c:pt idx="2">
                  <c:v>Cable TV modem</c:v>
                </c:pt>
                <c:pt idx="3">
                  <c:v>Cellular or mobile connection</c:v>
                </c:pt>
                <c:pt idx="4">
                  <c:v>Fibre optic connection e.g. FIOS, T-1 etc.</c:v>
                </c:pt>
                <c:pt idx="5">
                  <c:v>Satellite</c:v>
                </c:pt>
                <c:pt idx="6">
                  <c:v>Don't know which connection we have</c:v>
                </c:pt>
                <c:pt idx="7">
                  <c:v>Don't have internet connection</c:v>
                </c:pt>
              </c:strCache>
            </c:strRef>
          </c:cat>
          <c:val>
            <c:numRef>
              <c:f>Sheet1!$D$5:$D$12</c:f>
              <c:numCache>
                <c:formatCode>0.\2\%</c:formatCode>
                <c:ptCount val="8"/>
                <c:pt idx="0">
                  <c:v>9.3</c:v>
                </c:pt>
                <c:pt idx="1">
                  <c:v>28.2</c:v>
                </c:pt>
                <c:pt idx="2">
                  <c:v>38.9</c:v>
                </c:pt>
                <c:pt idx="3">
                  <c:v>30.6</c:v>
                </c:pt>
                <c:pt idx="4">
                  <c:v>9.0</c:v>
                </c:pt>
                <c:pt idx="5">
                  <c:v>15.5</c:v>
                </c:pt>
                <c:pt idx="6">
                  <c:v>8.7</c:v>
                </c:pt>
                <c:pt idx="7">
                  <c:v>9.6</c:v>
                </c:pt>
              </c:numCache>
            </c:numRef>
          </c:val>
        </c:ser>
        <c:ser>
          <c:idx val="3"/>
          <c:order val="3"/>
          <c:tx>
            <c:strRef>
              <c:f>Sheet1!$E$4</c:f>
              <c:strCache>
                <c:ptCount val="1"/>
                <c:pt idx="0">
                  <c:v>Communities 50K -100K</c:v>
                </c:pt>
              </c:strCache>
            </c:strRef>
          </c:tx>
          <c:invertIfNegative val="0"/>
          <c:dLbls>
            <c:txPr>
              <a:bodyPr/>
              <a:lstStyle/>
              <a:p>
                <a:pPr>
                  <a:defRPr sz="1100" b="1"/>
                </a:pPr>
                <a:endParaRPr lang="en-US"/>
              </a:p>
            </c:txPr>
            <c:showLegendKey val="0"/>
            <c:showVal val="1"/>
            <c:showCatName val="0"/>
            <c:showSerName val="0"/>
            <c:showPercent val="0"/>
            <c:showBubbleSize val="0"/>
            <c:showLeaderLines val="0"/>
          </c:dLbls>
          <c:cat>
            <c:strRef>
              <c:f>Sheet1!$A$5:$A$12</c:f>
              <c:strCache>
                <c:ptCount val="8"/>
                <c:pt idx="0">
                  <c:v>Dial-up telephone line</c:v>
                </c:pt>
                <c:pt idx="1">
                  <c:v>DSL-enabled phone line</c:v>
                </c:pt>
                <c:pt idx="2">
                  <c:v>Cable TV modem</c:v>
                </c:pt>
                <c:pt idx="3">
                  <c:v>Cellular or mobile connection</c:v>
                </c:pt>
                <c:pt idx="4">
                  <c:v>Fibre optic connection e.g. FIOS, T-1 etc.</c:v>
                </c:pt>
                <c:pt idx="5">
                  <c:v>Satellite</c:v>
                </c:pt>
                <c:pt idx="6">
                  <c:v>Don't know which connection we have</c:v>
                </c:pt>
                <c:pt idx="7">
                  <c:v>Don't have internet connection</c:v>
                </c:pt>
              </c:strCache>
            </c:strRef>
          </c:cat>
          <c:val>
            <c:numRef>
              <c:f>Sheet1!$E$5:$E$12</c:f>
              <c:numCache>
                <c:formatCode>0.\2\%</c:formatCode>
                <c:ptCount val="8"/>
                <c:pt idx="0">
                  <c:v>13.7</c:v>
                </c:pt>
                <c:pt idx="1">
                  <c:v>23.0</c:v>
                </c:pt>
                <c:pt idx="2">
                  <c:v>42.6</c:v>
                </c:pt>
                <c:pt idx="3">
                  <c:v>21.8</c:v>
                </c:pt>
                <c:pt idx="4">
                  <c:v>8.5</c:v>
                </c:pt>
                <c:pt idx="5">
                  <c:v>8.6</c:v>
                </c:pt>
                <c:pt idx="6">
                  <c:v>8.5</c:v>
                </c:pt>
                <c:pt idx="7">
                  <c:v>9.5</c:v>
                </c:pt>
              </c:numCache>
            </c:numRef>
          </c:val>
        </c:ser>
        <c:ser>
          <c:idx val="4"/>
          <c:order val="4"/>
          <c:tx>
            <c:strRef>
              <c:f>Sheet1!$F$4</c:f>
              <c:strCache>
                <c:ptCount val="1"/>
                <c:pt idx="0">
                  <c:v>Communities 100K+</c:v>
                </c:pt>
              </c:strCache>
            </c:strRef>
          </c:tx>
          <c:invertIfNegative val="0"/>
          <c:dLbls>
            <c:txPr>
              <a:bodyPr/>
              <a:lstStyle/>
              <a:p>
                <a:pPr>
                  <a:defRPr sz="1100" b="1"/>
                </a:pPr>
                <a:endParaRPr lang="en-US"/>
              </a:p>
            </c:txPr>
            <c:showLegendKey val="0"/>
            <c:showVal val="1"/>
            <c:showCatName val="0"/>
            <c:showSerName val="0"/>
            <c:showPercent val="0"/>
            <c:showBubbleSize val="0"/>
            <c:showLeaderLines val="0"/>
          </c:dLbls>
          <c:cat>
            <c:strRef>
              <c:f>Sheet1!$A$5:$A$12</c:f>
              <c:strCache>
                <c:ptCount val="8"/>
                <c:pt idx="0">
                  <c:v>Dial-up telephone line</c:v>
                </c:pt>
                <c:pt idx="1">
                  <c:v>DSL-enabled phone line</c:v>
                </c:pt>
                <c:pt idx="2">
                  <c:v>Cable TV modem</c:v>
                </c:pt>
                <c:pt idx="3">
                  <c:v>Cellular or mobile connection</c:v>
                </c:pt>
                <c:pt idx="4">
                  <c:v>Fibre optic connection e.g. FIOS, T-1 etc.</c:v>
                </c:pt>
                <c:pt idx="5">
                  <c:v>Satellite</c:v>
                </c:pt>
                <c:pt idx="6">
                  <c:v>Don't know which connection we have</c:v>
                </c:pt>
                <c:pt idx="7">
                  <c:v>Don't have internet connection</c:v>
                </c:pt>
              </c:strCache>
            </c:strRef>
          </c:cat>
          <c:val>
            <c:numRef>
              <c:f>Sheet1!$F$5:$F$12</c:f>
              <c:numCache>
                <c:formatCode>0.\2\%</c:formatCode>
                <c:ptCount val="8"/>
                <c:pt idx="0">
                  <c:v>8.9</c:v>
                </c:pt>
                <c:pt idx="1">
                  <c:v>22.6</c:v>
                </c:pt>
                <c:pt idx="2">
                  <c:v>48.3</c:v>
                </c:pt>
                <c:pt idx="3">
                  <c:v>24.7</c:v>
                </c:pt>
                <c:pt idx="4">
                  <c:v>5.7</c:v>
                </c:pt>
                <c:pt idx="5">
                  <c:v>6.3</c:v>
                </c:pt>
                <c:pt idx="6">
                  <c:v>4.7</c:v>
                </c:pt>
                <c:pt idx="7">
                  <c:v>10.3</c:v>
                </c:pt>
              </c:numCache>
            </c:numRef>
          </c:val>
        </c:ser>
        <c:dLbls>
          <c:showLegendKey val="0"/>
          <c:showVal val="0"/>
          <c:showCatName val="0"/>
          <c:showSerName val="0"/>
          <c:showPercent val="0"/>
          <c:showBubbleSize val="0"/>
        </c:dLbls>
        <c:gapWidth val="75"/>
        <c:shape val="box"/>
        <c:axId val="-2096404088"/>
        <c:axId val="-2096401112"/>
        <c:axId val="0"/>
      </c:bar3DChart>
      <c:catAx>
        <c:axId val="-2096404088"/>
        <c:scaling>
          <c:orientation val="minMax"/>
        </c:scaling>
        <c:delete val="0"/>
        <c:axPos val="l"/>
        <c:majorTickMark val="none"/>
        <c:minorTickMark val="none"/>
        <c:tickLblPos val="nextTo"/>
        <c:txPr>
          <a:bodyPr/>
          <a:lstStyle/>
          <a:p>
            <a:pPr>
              <a:defRPr b="1"/>
            </a:pPr>
            <a:endParaRPr lang="en-US"/>
          </a:p>
        </c:txPr>
        <c:crossAx val="-2096401112"/>
        <c:crosses val="autoZero"/>
        <c:auto val="1"/>
        <c:lblAlgn val="ctr"/>
        <c:lblOffset val="100"/>
        <c:noMultiLvlLbl val="0"/>
      </c:catAx>
      <c:valAx>
        <c:axId val="-2096401112"/>
        <c:scaling>
          <c:orientation val="minMax"/>
          <c:max val="100.0"/>
        </c:scaling>
        <c:delete val="0"/>
        <c:axPos val="b"/>
        <c:majorGridlines/>
        <c:numFmt formatCode="0.\2\%" sourceLinked="1"/>
        <c:majorTickMark val="none"/>
        <c:minorTickMark val="none"/>
        <c:tickLblPos val="nextTo"/>
        <c:spPr>
          <a:ln w="9525">
            <a:noFill/>
          </a:ln>
        </c:spPr>
        <c:txPr>
          <a:bodyPr/>
          <a:lstStyle/>
          <a:p>
            <a:pPr>
              <a:defRPr b="1"/>
            </a:pPr>
            <a:endParaRPr lang="en-US"/>
          </a:p>
        </c:txPr>
        <c:crossAx val="-2096404088"/>
        <c:crosses val="autoZero"/>
        <c:crossBetween val="between"/>
      </c:valAx>
    </c:plotArea>
    <c:legend>
      <c:legendPos val="b"/>
      <c:layout>
        <c:manualLayout>
          <c:xMode val="edge"/>
          <c:yMode val="edge"/>
          <c:x val="0.0373558300135107"/>
          <c:y val="0.887107174484277"/>
          <c:w val="0.934106367405273"/>
          <c:h val="0.0944746328371359"/>
        </c:manualLayout>
      </c:layout>
      <c:overlay val="0"/>
      <c:txPr>
        <a:bodyPr/>
        <a:lstStyle/>
        <a:p>
          <a:pPr>
            <a:defRPr sz="1200"/>
          </a:pPr>
          <a:endParaRPr lang="en-US"/>
        </a:p>
      </c:txPr>
    </c:legend>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a:pPr>
            <a:r>
              <a:rPr lang="en-US" sz="1200" baseline="0" dirty="0" smtClean="0"/>
              <a:t>Across all Community Sizes, Checking Local Weather Reports Was Reported by the Majority of Respondents as the Information They Sought Most Often on Their Device or Tablet Computer</a:t>
            </a:r>
            <a:endParaRPr lang="en-US" sz="1200" baseline="0" dirty="0"/>
          </a:p>
        </c:rich>
      </c:tx>
      <c:layout>
        <c:manualLayout>
          <c:xMode val="edge"/>
          <c:yMode val="edge"/>
          <c:x val="0.12543608841401"/>
          <c:y val="0.112180586465262"/>
        </c:manualLayout>
      </c:layout>
      <c:overlay val="0"/>
    </c:title>
    <c:autoTitleDeleted val="0"/>
    <c:plotArea>
      <c:layout>
        <c:manualLayout>
          <c:layoutTarget val="inner"/>
          <c:xMode val="edge"/>
          <c:yMode val="edge"/>
          <c:x val="0.0744561632204366"/>
          <c:y val="0.23687050720038"/>
          <c:w val="0.909330516370463"/>
          <c:h val="0.456647806632798"/>
        </c:manualLayout>
      </c:layout>
      <c:lineChart>
        <c:grouping val="standard"/>
        <c:varyColors val="0"/>
        <c:ser>
          <c:idx val="0"/>
          <c:order val="0"/>
          <c:tx>
            <c:strRef>
              <c:f>Sheet1!$B$821</c:f>
              <c:strCache>
                <c:ptCount val="1"/>
                <c:pt idx="0">
                  <c:v>Communities Under 5,000 Population</c:v>
                </c:pt>
              </c:strCache>
            </c:strRef>
          </c:tx>
          <c:cat>
            <c:strRef>
              <c:f>Sheet1!$A$822:$A$830</c:f>
              <c:strCache>
                <c:ptCount val="9"/>
                <c:pt idx="0">
                  <c:v>Go online for information or news about your local community</c:v>
                </c:pt>
                <c:pt idx="1">
                  <c:v>Get information about local traffic or public transportation</c:v>
                </c:pt>
                <c:pt idx="2">
                  <c:v>Find out about local government programs or services</c:v>
                </c:pt>
                <c:pt idx="3">
                  <c:v>Find out about provincial government programs or services</c:v>
                </c:pt>
                <c:pt idx="4">
                  <c:v>Find out about federal government programs or services</c:v>
                </c:pt>
                <c:pt idx="5">
                  <c:v>Check local sports scores or get local sports updates</c:v>
                </c:pt>
                <c:pt idx="6">
                  <c:v>Check local weather reports</c:v>
                </c:pt>
                <c:pt idx="7">
                  <c:v>Find local restaurants or other local businesses</c:v>
                </c:pt>
                <c:pt idx="8">
                  <c:v>Get or use coupons or discounts from local stores or businesses</c:v>
                </c:pt>
              </c:strCache>
            </c:strRef>
          </c:cat>
          <c:val>
            <c:numRef>
              <c:f>Sheet1!$B$822:$B$830</c:f>
              <c:numCache>
                <c:formatCode>0.0\%</c:formatCode>
                <c:ptCount val="9"/>
                <c:pt idx="0">
                  <c:v>25.5</c:v>
                </c:pt>
                <c:pt idx="1">
                  <c:v>22.5</c:v>
                </c:pt>
                <c:pt idx="2">
                  <c:v>15.8</c:v>
                </c:pt>
                <c:pt idx="3">
                  <c:v>18.8</c:v>
                </c:pt>
                <c:pt idx="4">
                  <c:v>15.0</c:v>
                </c:pt>
                <c:pt idx="5">
                  <c:v>17.5</c:v>
                </c:pt>
                <c:pt idx="6">
                  <c:v>55.8</c:v>
                </c:pt>
                <c:pt idx="7">
                  <c:v>20.6</c:v>
                </c:pt>
                <c:pt idx="8">
                  <c:v>16.9</c:v>
                </c:pt>
              </c:numCache>
            </c:numRef>
          </c:val>
          <c:smooth val="0"/>
        </c:ser>
        <c:ser>
          <c:idx val="1"/>
          <c:order val="1"/>
          <c:tx>
            <c:strRef>
              <c:f>Sheet1!$C$821</c:f>
              <c:strCache>
                <c:ptCount val="1"/>
                <c:pt idx="0">
                  <c:v>Communities 5K-10K</c:v>
                </c:pt>
              </c:strCache>
            </c:strRef>
          </c:tx>
          <c:cat>
            <c:strRef>
              <c:f>Sheet1!$A$822:$A$830</c:f>
              <c:strCache>
                <c:ptCount val="9"/>
                <c:pt idx="0">
                  <c:v>Go online for information or news about your local community</c:v>
                </c:pt>
                <c:pt idx="1">
                  <c:v>Get information about local traffic or public transportation</c:v>
                </c:pt>
                <c:pt idx="2">
                  <c:v>Find out about local government programs or services</c:v>
                </c:pt>
                <c:pt idx="3">
                  <c:v>Find out about provincial government programs or services</c:v>
                </c:pt>
                <c:pt idx="4">
                  <c:v>Find out about federal government programs or services</c:v>
                </c:pt>
                <c:pt idx="5">
                  <c:v>Check local sports scores or get local sports updates</c:v>
                </c:pt>
                <c:pt idx="6">
                  <c:v>Check local weather reports</c:v>
                </c:pt>
                <c:pt idx="7">
                  <c:v>Find local restaurants or other local businesses</c:v>
                </c:pt>
                <c:pt idx="8">
                  <c:v>Get or use coupons or discounts from local stores or businesses</c:v>
                </c:pt>
              </c:strCache>
            </c:strRef>
          </c:cat>
          <c:val>
            <c:numRef>
              <c:f>Sheet1!$C$822:$C$830</c:f>
              <c:numCache>
                <c:formatCode>0.0\%</c:formatCode>
                <c:ptCount val="9"/>
                <c:pt idx="0">
                  <c:v>25.5</c:v>
                </c:pt>
                <c:pt idx="1">
                  <c:v>15.7</c:v>
                </c:pt>
                <c:pt idx="2">
                  <c:v>13.3</c:v>
                </c:pt>
                <c:pt idx="3">
                  <c:v>15.7</c:v>
                </c:pt>
                <c:pt idx="4">
                  <c:v>15.0</c:v>
                </c:pt>
                <c:pt idx="5">
                  <c:v>24.1</c:v>
                </c:pt>
                <c:pt idx="6">
                  <c:v>59.7</c:v>
                </c:pt>
                <c:pt idx="7">
                  <c:v>21.3</c:v>
                </c:pt>
                <c:pt idx="8">
                  <c:v>14.2</c:v>
                </c:pt>
              </c:numCache>
            </c:numRef>
          </c:val>
          <c:smooth val="0"/>
        </c:ser>
        <c:ser>
          <c:idx val="2"/>
          <c:order val="2"/>
          <c:tx>
            <c:strRef>
              <c:f>Sheet1!$D$821</c:f>
              <c:strCache>
                <c:ptCount val="1"/>
                <c:pt idx="0">
                  <c:v>Communities 10K-50K</c:v>
                </c:pt>
              </c:strCache>
            </c:strRef>
          </c:tx>
          <c:cat>
            <c:strRef>
              <c:f>Sheet1!$A$822:$A$830</c:f>
              <c:strCache>
                <c:ptCount val="9"/>
                <c:pt idx="0">
                  <c:v>Go online for information or news about your local community</c:v>
                </c:pt>
                <c:pt idx="1">
                  <c:v>Get information about local traffic or public transportation</c:v>
                </c:pt>
                <c:pt idx="2">
                  <c:v>Find out about local government programs or services</c:v>
                </c:pt>
                <c:pt idx="3">
                  <c:v>Find out about provincial government programs or services</c:v>
                </c:pt>
                <c:pt idx="4">
                  <c:v>Find out about federal government programs or services</c:v>
                </c:pt>
                <c:pt idx="5">
                  <c:v>Check local sports scores or get local sports updates</c:v>
                </c:pt>
                <c:pt idx="6">
                  <c:v>Check local weather reports</c:v>
                </c:pt>
                <c:pt idx="7">
                  <c:v>Find local restaurants or other local businesses</c:v>
                </c:pt>
                <c:pt idx="8">
                  <c:v>Get or use coupons or discounts from local stores or businesses</c:v>
                </c:pt>
              </c:strCache>
            </c:strRef>
          </c:cat>
          <c:val>
            <c:numRef>
              <c:f>Sheet1!$D$822:$D$830</c:f>
              <c:numCache>
                <c:formatCode>0.0\%</c:formatCode>
                <c:ptCount val="9"/>
                <c:pt idx="0">
                  <c:v>44.6</c:v>
                </c:pt>
                <c:pt idx="1">
                  <c:v>26.7</c:v>
                </c:pt>
                <c:pt idx="2">
                  <c:v>20.2</c:v>
                </c:pt>
                <c:pt idx="3">
                  <c:v>18.5</c:v>
                </c:pt>
                <c:pt idx="4">
                  <c:v>16.2</c:v>
                </c:pt>
                <c:pt idx="5">
                  <c:v>31.2</c:v>
                </c:pt>
                <c:pt idx="6">
                  <c:v>68.3</c:v>
                </c:pt>
                <c:pt idx="7">
                  <c:v>26.5</c:v>
                </c:pt>
                <c:pt idx="8">
                  <c:v>10.6</c:v>
                </c:pt>
              </c:numCache>
            </c:numRef>
          </c:val>
          <c:smooth val="0"/>
        </c:ser>
        <c:ser>
          <c:idx val="3"/>
          <c:order val="3"/>
          <c:tx>
            <c:strRef>
              <c:f>Sheet1!$E$821</c:f>
              <c:strCache>
                <c:ptCount val="1"/>
                <c:pt idx="0">
                  <c:v>Communities 50K -100K</c:v>
                </c:pt>
              </c:strCache>
            </c:strRef>
          </c:tx>
          <c:cat>
            <c:strRef>
              <c:f>Sheet1!$A$822:$A$830</c:f>
              <c:strCache>
                <c:ptCount val="9"/>
                <c:pt idx="0">
                  <c:v>Go online for information or news about your local community</c:v>
                </c:pt>
                <c:pt idx="1">
                  <c:v>Get information about local traffic or public transportation</c:v>
                </c:pt>
                <c:pt idx="2">
                  <c:v>Find out about local government programs or services</c:v>
                </c:pt>
                <c:pt idx="3">
                  <c:v>Find out about provincial government programs or services</c:v>
                </c:pt>
                <c:pt idx="4">
                  <c:v>Find out about federal government programs or services</c:v>
                </c:pt>
                <c:pt idx="5">
                  <c:v>Check local sports scores or get local sports updates</c:v>
                </c:pt>
                <c:pt idx="6">
                  <c:v>Check local weather reports</c:v>
                </c:pt>
                <c:pt idx="7">
                  <c:v>Find local restaurants or other local businesses</c:v>
                </c:pt>
                <c:pt idx="8">
                  <c:v>Get or use coupons or discounts from local stores or businesses</c:v>
                </c:pt>
              </c:strCache>
            </c:strRef>
          </c:cat>
          <c:val>
            <c:numRef>
              <c:f>Sheet1!$E$822:$E$830</c:f>
              <c:numCache>
                <c:formatCode>0.0\%</c:formatCode>
                <c:ptCount val="9"/>
                <c:pt idx="0">
                  <c:v>38.8</c:v>
                </c:pt>
                <c:pt idx="1">
                  <c:v>28.0</c:v>
                </c:pt>
                <c:pt idx="2">
                  <c:v>23.8</c:v>
                </c:pt>
                <c:pt idx="3">
                  <c:v>20.5</c:v>
                </c:pt>
                <c:pt idx="4">
                  <c:v>19.4</c:v>
                </c:pt>
                <c:pt idx="5">
                  <c:v>20.6</c:v>
                </c:pt>
                <c:pt idx="6">
                  <c:v>66.2</c:v>
                </c:pt>
                <c:pt idx="7">
                  <c:v>34.9</c:v>
                </c:pt>
                <c:pt idx="8">
                  <c:v>23.2</c:v>
                </c:pt>
              </c:numCache>
            </c:numRef>
          </c:val>
          <c:smooth val="0"/>
        </c:ser>
        <c:ser>
          <c:idx val="4"/>
          <c:order val="4"/>
          <c:tx>
            <c:strRef>
              <c:f>Sheet1!$F$821</c:f>
              <c:strCache>
                <c:ptCount val="1"/>
                <c:pt idx="0">
                  <c:v>Communities 100K+</c:v>
                </c:pt>
              </c:strCache>
            </c:strRef>
          </c:tx>
          <c:cat>
            <c:strRef>
              <c:f>Sheet1!$A$822:$A$830</c:f>
              <c:strCache>
                <c:ptCount val="9"/>
                <c:pt idx="0">
                  <c:v>Go online for information or news about your local community</c:v>
                </c:pt>
                <c:pt idx="1">
                  <c:v>Get information about local traffic or public transportation</c:v>
                </c:pt>
                <c:pt idx="2">
                  <c:v>Find out about local government programs or services</c:v>
                </c:pt>
                <c:pt idx="3">
                  <c:v>Find out about provincial government programs or services</c:v>
                </c:pt>
                <c:pt idx="4">
                  <c:v>Find out about federal government programs or services</c:v>
                </c:pt>
                <c:pt idx="5">
                  <c:v>Check local sports scores or get local sports updates</c:v>
                </c:pt>
                <c:pt idx="6">
                  <c:v>Check local weather reports</c:v>
                </c:pt>
                <c:pt idx="7">
                  <c:v>Find local restaurants or other local businesses</c:v>
                </c:pt>
                <c:pt idx="8">
                  <c:v>Get or use coupons or discounts from local stores or businesses</c:v>
                </c:pt>
              </c:strCache>
            </c:strRef>
          </c:cat>
          <c:val>
            <c:numRef>
              <c:f>Sheet1!$F$822:$F$830</c:f>
              <c:numCache>
                <c:formatCode>0.0\%</c:formatCode>
                <c:ptCount val="9"/>
                <c:pt idx="0">
                  <c:v>41.7</c:v>
                </c:pt>
                <c:pt idx="1">
                  <c:v>35.4</c:v>
                </c:pt>
                <c:pt idx="2">
                  <c:v>24.8</c:v>
                </c:pt>
                <c:pt idx="3">
                  <c:v>20.2</c:v>
                </c:pt>
                <c:pt idx="4">
                  <c:v>17.9</c:v>
                </c:pt>
                <c:pt idx="5">
                  <c:v>31.5</c:v>
                </c:pt>
                <c:pt idx="6">
                  <c:v>62.4</c:v>
                </c:pt>
                <c:pt idx="7">
                  <c:v>46.9</c:v>
                </c:pt>
                <c:pt idx="8">
                  <c:v>22.6</c:v>
                </c:pt>
              </c:numCache>
            </c:numRef>
          </c:val>
          <c:smooth val="0"/>
        </c:ser>
        <c:dLbls>
          <c:showLegendKey val="0"/>
          <c:showVal val="0"/>
          <c:showCatName val="0"/>
          <c:showSerName val="0"/>
          <c:showPercent val="0"/>
          <c:showBubbleSize val="0"/>
        </c:dLbls>
        <c:marker val="1"/>
        <c:smooth val="0"/>
        <c:axId val="-2096424536"/>
        <c:axId val="-2096421480"/>
      </c:lineChart>
      <c:catAx>
        <c:axId val="-2096424536"/>
        <c:scaling>
          <c:orientation val="minMax"/>
        </c:scaling>
        <c:delete val="0"/>
        <c:axPos val="b"/>
        <c:majorGridlines/>
        <c:majorTickMark val="none"/>
        <c:minorTickMark val="none"/>
        <c:tickLblPos val="nextTo"/>
        <c:crossAx val="-2096421480"/>
        <c:crosses val="autoZero"/>
        <c:auto val="1"/>
        <c:lblAlgn val="ctr"/>
        <c:lblOffset val="100"/>
        <c:noMultiLvlLbl val="0"/>
      </c:catAx>
      <c:valAx>
        <c:axId val="-2096421480"/>
        <c:scaling>
          <c:orientation val="minMax"/>
          <c:max val="100.0"/>
        </c:scaling>
        <c:delete val="0"/>
        <c:axPos val="l"/>
        <c:majorGridlines/>
        <c:numFmt formatCode="0.0\%" sourceLinked="1"/>
        <c:majorTickMark val="none"/>
        <c:minorTickMark val="none"/>
        <c:tickLblPos val="nextTo"/>
        <c:spPr>
          <a:ln w="9525">
            <a:noFill/>
          </a:ln>
        </c:spPr>
        <c:txPr>
          <a:bodyPr/>
          <a:lstStyle/>
          <a:p>
            <a:pPr>
              <a:defRPr b="1"/>
            </a:pPr>
            <a:endParaRPr lang="en-US"/>
          </a:p>
        </c:txPr>
        <c:crossAx val="-2096424536"/>
        <c:crosses val="autoZero"/>
        <c:crossBetween val="between"/>
      </c:valAx>
    </c:plotArea>
    <c:legend>
      <c:legendPos val="b"/>
      <c:layout>
        <c:manualLayout>
          <c:xMode val="edge"/>
          <c:yMode val="edge"/>
          <c:x val="0.0639992098762681"/>
          <c:y val="0.884167896823977"/>
          <c:w val="0.892636599255464"/>
          <c:h val="0.0832124579989962"/>
        </c:manualLayout>
      </c:layout>
      <c:overlay val="0"/>
    </c:legend>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1200"/>
            </a:pPr>
            <a:r>
              <a:rPr lang="en-US" sz="1200" dirty="0" smtClean="0"/>
              <a:t>Over 40% of Respondents</a:t>
            </a:r>
            <a:r>
              <a:rPr lang="en-US" sz="1200" baseline="0" dirty="0" smtClean="0"/>
              <a:t> in All Community Categories Report Taking </a:t>
            </a:r>
            <a:r>
              <a:rPr lang="en-US" sz="1200" u="sng" baseline="0" dirty="0" smtClean="0"/>
              <a:t>No Action </a:t>
            </a:r>
            <a:r>
              <a:rPr lang="en-US" sz="1200" baseline="0" dirty="0" smtClean="0"/>
              <a:t>Based on Seeing an Advertisement Online.</a:t>
            </a:r>
            <a:endParaRPr lang="en-US" sz="1200" dirty="0"/>
          </a:p>
        </c:rich>
      </c:tx>
      <c:layout>
        <c:manualLayout>
          <c:xMode val="edge"/>
          <c:yMode val="edge"/>
          <c:x val="0.120157319900712"/>
          <c:y val="0.0843367201433383"/>
        </c:manualLayout>
      </c:layout>
      <c:overlay val="0"/>
    </c:title>
    <c:autoTitleDeleted val="0"/>
    <c:plotArea>
      <c:layout>
        <c:manualLayout>
          <c:layoutTarget val="inner"/>
          <c:xMode val="edge"/>
          <c:yMode val="edge"/>
          <c:x val="0.0696853475419226"/>
          <c:y val="0.163202770853416"/>
          <c:w val="0.826860893368731"/>
          <c:h val="0.63888358930189"/>
        </c:manualLayout>
      </c:layout>
      <c:barChart>
        <c:barDir val="col"/>
        <c:grouping val="clustered"/>
        <c:varyColors val="0"/>
        <c:ser>
          <c:idx val="0"/>
          <c:order val="0"/>
          <c:tx>
            <c:strRef>
              <c:f>Sheet1!$B$763:$B$764</c:f>
              <c:strCache>
                <c:ptCount val="1"/>
                <c:pt idx="0">
                  <c:v>Communities Under 5,000 Population</c:v>
                </c:pt>
              </c:strCache>
            </c:strRef>
          </c:tx>
          <c:invertIfNegative val="0"/>
          <c:cat>
            <c:strRef>
              <c:f>Sheet1!$A$765:$A$781</c:f>
              <c:strCache>
                <c:ptCount val="17"/>
                <c:pt idx="0">
                  <c:v>Net: Any activity</c:v>
                </c:pt>
                <c:pt idx="2">
                  <c:v>Became aware of a product or service</c:v>
                </c:pt>
                <c:pt idx="4">
                  <c:v>Clicked on the ad to learn more</c:v>
                </c:pt>
                <c:pt idx="6">
                  <c:v>Used an online search to learn more about the product or service</c:v>
                </c:pt>
                <c:pt idx="8">
                  <c:v>Bought something as advertised</c:v>
                </c:pt>
                <c:pt idx="10">
                  <c:v>Referred the ad to someone you know</c:v>
                </c:pt>
                <c:pt idx="12">
                  <c:v>Visited a store or a showroom</c:v>
                </c:pt>
                <c:pt idx="14">
                  <c:v>I generally ignore ads that appear on websites</c:v>
                </c:pt>
                <c:pt idx="16">
                  <c:v>I do not have/use a computer or tablet</c:v>
                </c:pt>
              </c:strCache>
            </c:strRef>
          </c:cat>
          <c:val>
            <c:numRef>
              <c:f>Sheet1!$B$765:$B$781</c:f>
              <c:numCache>
                <c:formatCode>General</c:formatCode>
                <c:ptCount val="17"/>
                <c:pt idx="0" formatCode="0.0\%">
                  <c:v>46.2</c:v>
                </c:pt>
                <c:pt idx="2" formatCode="0.0\%">
                  <c:v>22.9</c:v>
                </c:pt>
                <c:pt idx="4" formatCode="0.0\%">
                  <c:v>27.1</c:v>
                </c:pt>
                <c:pt idx="6" formatCode="0.0\%">
                  <c:v>40.3</c:v>
                </c:pt>
                <c:pt idx="8" formatCode="0.0\%">
                  <c:v>16.3</c:v>
                </c:pt>
                <c:pt idx="10" formatCode="0.0\%">
                  <c:v>9.5</c:v>
                </c:pt>
                <c:pt idx="12" formatCode="0.0\%">
                  <c:v>18.5</c:v>
                </c:pt>
                <c:pt idx="14" formatCode="0.0\%">
                  <c:v>34.1</c:v>
                </c:pt>
                <c:pt idx="16" formatCode="0.0\%">
                  <c:v>26.9</c:v>
                </c:pt>
              </c:numCache>
            </c:numRef>
          </c:val>
        </c:ser>
        <c:ser>
          <c:idx val="1"/>
          <c:order val="1"/>
          <c:tx>
            <c:strRef>
              <c:f>Sheet1!$C$763:$C$764</c:f>
              <c:strCache>
                <c:ptCount val="1"/>
                <c:pt idx="0">
                  <c:v>Communities 5K-10K</c:v>
                </c:pt>
              </c:strCache>
            </c:strRef>
          </c:tx>
          <c:invertIfNegative val="0"/>
          <c:cat>
            <c:strRef>
              <c:f>Sheet1!$A$765:$A$781</c:f>
              <c:strCache>
                <c:ptCount val="17"/>
                <c:pt idx="0">
                  <c:v>Net: Any activity</c:v>
                </c:pt>
                <c:pt idx="2">
                  <c:v>Became aware of a product or service</c:v>
                </c:pt>
                <c:pt idx="4">
                  <c:v>Clicked on the ad to learn more</c:v>
                </c:pt>
                <c:pt idx="6">
                  <c:v>Used an online search to learn more about the product or service</c:v>
                </c:pt>
                <c:pt idx="8">
                  <c:v>Bought something as advertised</c:v>
                </c:pt>
                <c:pt idx="10">
                  <c:v>Referred the ad to someone you know</c:v>
                </c:pt>
                <c:pt idx="12">
                  <c:v>Visited a store or a showroom</c:v>
                </c:pt>
                <c:pt idx="14">
                  <c:v>I generally ignore ads that appear on websites</c:v>
                </c:pt>
                <c:pt idx="16">
                  <c:v>I do not have/use a computer or tablet</c:v>
                </c:pt>
              </c:strCache>
            </c:strRef>
          </c:cat>
          <c:val>
            <c:numRef>
              <c:f>Sheet1!$C$765:$C$781</c:f>
              <c:numCache>
                <c:formatCode>General</c:formatCode>
                <c:ptCount val="17"/>
                <c:pt idx="0" formatCode="0.0\%">
                  <c:v>55.4</c:v>
                </c:pt>
                <c:pt idx="2" formatCode="0.0\%">
                  <c:v>23.3</c:v>
                </c:pt>
                <c:pt idx="4" formatCode="0.0\%">
                  <c:v>22.9</c:v>
                </c:pt>
                <c:pt idx="6" formatCode="0.0\%">
                  <c:v>45.8</c:v>
                </c:pt>
                <c:pt idx="8" formatCode="0.0\%">
                  <c:v>18.3</c:v>
                </c:pt>
                <c:pt idx="10" formatCode="0.0\%">
                  <c:v>8.9</c:v>
                </c:pt>
                <c:pt idx="12" formatCode="0.0\%">
                  <c:v>15.0</c:v>
                </c:pt>
                <c:pt idx="14" formatCode="0.0\%">
                  <c:v>20.3</c:v>
                </c:pt>
                <c:pt idx="16" formatCode="0.0\%">
                  <c:v>6.9</c:v>
                </c:pt>
              </c:numCache>
            </c:numRef>
          </c:val>
        </c:ser>
        <c:ser>
          <c:idx val="2"/>
          <c:order val="2"/>
          <c:tx>
            <c:strRef>
              <c:f>Sheet1!$D$763:$D$764</c:f>
              <c:strCache>
                <c:ptCount val="1"/>
                <c:pt idx="0">
                  <c:v>Communities 10K-50K</c:v>
                </c:pt>
              </c:strCache>
            </c:strRef>
          </c:tx>
          <c:invertIfNegative val="0"/>
          <c:cat>
            <c:strRef>
              <c:f>Sheet1!$A$765:$A$781</c:f>
              <c:strCache>
                <c:ptCount val="17"/>
                <c:pt idx="0">
                  <c:v>Net: Any activity</c:v>
                </c:pt>
                <c:pt idx="2">
                  <c:v>Became aware of a product or service</c:v>
                </c:pt>
                <c:pt idx="4">
                  <c:v>Clicked on the ad to learn more</c:v>
                </c:pt>
                <c:pt idx="6">
                  <c:v>Used an online search to learn more about the product or service</c:v>
                </c:pt>
                <c:pt idx="8">
                  <c:v>Bought something as advertised</c:v>
                </c:pt>
                <c:pt idx="10">
                  <c:v>Referred the ad to someone you know</c:v>
                </c:pt>
                <c:pt idx="12">
                  <c:v>Visited a store or a showroom</c:v>
                </c:pt>
                <c:pt idx="14">
                  <c:v>I generally ignore ads that appear on websites</c:v>
                </c:pt>
                <c:pt idx="16">
                  <c:v>I do not have/use a computer or tablet</c:v>
                </c:pt>
              </c:strCache>
            </c:strRef>
          </c:cat>
          <c:val>
            <c:numRef>
              <c:f>Sheet1!$D$765:$D$781</c:f>
              <c:numCache>
                <c:formatCode>General</c:formatCode>
                <c:ptCount val="17"/>
                <c:pt idx="0" formatCode="0.0\%">
                  <c:v>57.7</c:v>
                </c:pt>
                <c:pt idx="2" formatCode="0.0\%">
                  <c:v>30.2</c:v>
                </c:pt>
                <c:pt idx="4" formatCode="0.0\%">
                  <c:v>29.0</c:v>
                </c:pt>
                <c:pt idx="6" formatCode="0.0\%">
                  <c:v>45.9</c:v>
                </c:pt>
                <c:pt idx="8" formatCode="0.0\%">
                  <c:v>20.0</c:v>
                </c:pt>
                <c:pt idx="10" formatCode="0.0\%">
                  <c:v>11.8</c:v>
                </c:pt>
                <c:pt idx="12" formatCode="0.0\%">
                  <c:v>23.3</c:v>
                </c:pt>
                <c:pt idx="14" formatCode="0.0\%">
                  <c:v>39.4</c:v>
                </c:pt>
                <c:pt idx="16" formatCode="0.0\%">
                  <c:v>15.8</c:v>
                </c:pt>
              </c:numCache>
            </c:numRef>
          </c:val>
        </c:ser>
        <c:ser>
          <c:idx val="3"/>
          <c:order val="3"/>
          <c:tx>
            <c:strRef>
              <c:f>Sheet1!$E$763:$E$764</c:f>
              <c:strCache>
                <c:ptCount val="1"/>
                <c:pt idx="0">
                  <c:v>Communities 50K -100K</c:v>
                </c:pt>
              </c:strCache>
            </c:strRef>
          </c:tx>
          <c:invertIfNegative val="0"/>
          <c:cat>
            <c:strRef>
              <c:f>Sheet1!$A$765:$A$781</c:f>
              <c:strCache>
                <c:ptCount val="17"/>
                <c:pt idx="0">
                  <c:v>Net: Any activity</c:v>
                </c:pt>
                <c:pt idx="2">
                  <c:v>Became aware of a product or service</c:v>
                </c:pt>
                <c:pt idx="4">
                  <c:v>Clicked on the ad to learn more</c:v>
                </c:pt>
                <c:pt idx="6">
                  <c:v>Used an online search to learn more about the product or service</c:v>
                </c:pt>
                <c:pt idx="8">
                  <c:v>Bought something as advertised</c:v>
                </c:pt>
                <c:pt idx="10">
                  <c:v>Referred the ad to someone you know</c:v>
                </c:pt>
                <c:pt idx="12">
                  <c:v>Visited a store or a showroom</c:v>
                </c:pt>
                <c:pt idx="14">
                  <c:v>I generally ignore ads that appear on websites</c:v>
                </c:pt>
                <c:pt idx="16">
                  <c:v>I do not have/use a computer or tablet</c:v>
                </c:pt>
              </c:strCache>
            </c:strRef>
          </c:cat>
          <c:val>
            <c:numRef>
              <c:f>Sheet1!$E$765:$E$781</c:f>
              <c:numCache>
                <c:formatCode>General</c:formatCode>
                <c:ptCount val="17"/>
                <c:pt idx="0" formatCode="0.0\%">
                  <c:v>54.7</c:v>
                </c:pt>
                <c:pt idx="2" formatCode="0.0\%">
                  <c:v>31.3</c:v>
                </c:pt>
                <c:pt idx="4" formatCode="0.0\%">
                  <c:v>26.5</c:v>
                </c:pt>
                <c:pt idx="6" formatCode="0.0\%">
                  <c:v>39.5</c:v>
                </c:pt>
                <c:pt idx="8" formatCode="0.0\%">
                  <c:v>23.4</c:v>
                </c:pt>
                <c:pt idx="10" formatCode="0.0\%">
                  <c:v>11.8</c:v>
                </c:pt>
                <c:pt idx="12" formatCode="0.0\%">
                  <c:v>22.1</c:v>
                </c:pt>
                <c:pt idx="14" formatCode="0.0\%">
                  <c:v>40.9</c:v>
                </c:pt>
                <c:pt idx="16" formatCode="0.0\%">
                  <c:v>14.7</c:v>
                </c:pt>
              </c:numCache>
            </c:numRef>
          </c:val>
        </c:ser>
        <c:ser>
          <c:idx val="4"/>
          <c:order val="4"/>
          <c:tx>
            <c:strRef>
              <c:f>Sheet1!$F$763:$F$764</c:f>
              <c:strCache>
                <c:ptCount val="1"/>
                <c:pt idx="0">
                  <c:v>Communities 100K+</c:v>
                </c:pt>
              </c:strCache>
            </c:strRef>
          </c:tx>
          <c:invertIfNegative val="0"/>
          <c:cat>
            <c:strRef>
              <c:f>Sheet1!$A$765:$A$781</c:f>
              <c:strCache>
                <c:ptCount val="17"/>
                <c:pt idx="0">
                  <c:v>Net: Any activity</c:v>
                </c:pt>
                <c:pt idx="2">
                  <c:v>Became aware of a product or service</c:v>
                </c:pt>
                <c:pt idx="4">
                  <c:v>Clicked on the ad to learn more</c:v>
                </c:pt>
                <c:pt idx="6">
                  <c:v>Used an online search to learn more about the product or service</c:v>
                </c:pt>
                <c:pt idx="8">
                  <c:v>Bought something as advertised</c:v>
                </c:pt>
                <c:pt idx="10">
                  <c:v>Referred the ad to someone you know</c:v>
                </c:pt>
                <c:pt idx="12">
                  <c:v>Visited a store or a showroom</c:v>
                </c:pt>
                <c:pt idx="14">
                  <c:v>I generally ignore ads that appear on websites</c:v>
                </c:pt>
                <c:pt idx="16">
                  <c:v>I do not have/use a computer or tablet</c:v>
                </c:pt>
              </c:strCache>
            </c:strRef>
          </c:cat>
          <c:val>
            <c:numRef>
              <c:f>Sheet1!$F$765:$F$781</c:f>
              <c:numCache>
                <c:formatCode>General</c:formatCode>
                <c:ptCount val="17"/>
                <c:pt idx="0" formatCode="0.0\%">
                  <c:v>55.2</c:v>
                </c:pt>
                <c:pt idx="2" formatCode="0.0\%">
                  <c:v>34.0</c:v>
                </c:pt>
                <c:pt idx="4" formatCode="0.0\%">
                  <c:v>30.8</c:v>
                </c:pt>
                <c:pt idx="6" formatCode="0.0\%">
                  <c:v>42.3</c:v>
                </c:pt>
                <c:pt idx="8" formatCode="0.0\%">
                  <c:v>15.2</c:v>
                </c:pt>
                <c:pt idx="10" formatCode="0.0\%">
                  <c:v>7.8</c:v>
                </c:pt>
                <c:pt idx="12" formatCode="0.0\%">
                  <c:v>15.6</c:v>
                </c:pt>
                <c:pt idx="14" formatCode="0.0\%">
                  <c:v>37.9</c:v>
                </c:pt>
                <c:pt idx="16" formatCode="0.0\%">
                  <c:v>16.2</c:v>
                </c:pt>
              </c:numCache>
            </c:numRef>
          </c:val>
        </c:ser>
        <c:dLbls>
          <c:showLegendKey val="0"/>
          <c:showVal val="0"/>
          <c:showCatName val="0"/>
          <c:showSerName val="0"/>
          <c:showPercent val="0"/>
          <c:showBubbleSize val="0"/>
        </c:dLbls>
        <c:gapWidth val="75"/>
        <c:overlap val="-25"/>
        <c:axId val="-2094340440"/>
        <c:axId val="-2094413176"/>
      </c:barChart>
      <c:catAx>
        <c:axId val="-2094340440"/>
        <c:scaling>
          <c:orientation val="minMax"/>
        </c:scaling>
        <c:delete val="0"/>
        <c:axPos val="b"/>
        <c:majorTickMark val="none"/>
        <c:minorTickMark val="none"/>
        <c:tickLblPos val="nextTo"/>
        <c:txPr>
          <a:bodyPr/>
          <a:lstStyle/>
          <a:p>
            <a:pPr>
              <a:defRPr sz="800" kern="1000"/>
            </a:pPr>
            <a:endParaRPr lang="en-US"/>
          </a:p>
        </c:txPr>
        <c:crossAx val="-2094413176"/>
        <c:crosses val="autoZero"/>
        <c:auto val="1"/>
        <c:lblAlgn val="ctr"/>
        <c:lblOffset val="100"/>
        <c:noMultiLvlLbl val="0"/>
      </c:catAx>
      <c:valAx>
        <c:axId val="-2094413176"/>
        <c:scaling>
          <c:orientation val="minMax"/>
          <c:max val="100.0"/>
        </c:scaling>
        <c:delete val="0"/>
        <c:axPos val="l"/>
        <c:majorGridlines/>
        <c:numFmt formatCode="0.0\%" sourceLinked="1"/>
        <c:majorTickMark val="none"/>
        <c:minorTickMark val="none"/>
        <c:tickLblPos val="nextTo"/>
        <c:txPr>
          <a:bodyPr/>
          <a:lstStyle/>
          <a:p>
            <a:pPr>
              <a:defRPr b="1"/>
            </a:pPr>
            <a:endParaRPr lang="en-US"/>
          </a:p>
        </c:txPr>
        <c:crossAx val="-2094340440"/>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sz="1200" dirty="0" smtClean="0"/>
              <a:t>Respondents</a:t>
            </a:r>
            <a:r>
              <a:rPr lang="en-US" sz="1200" baseline="0" dirty="0" smtClean="0"/>
              <a:t> in Smaller Community Sizes Were Likely to Have Spent More Time Per Day With News</a:t>
            </a:r>
            <a:endParaRPr lang="en-US" sz="1200" dirty="0"/>
          </a:p>
        </c:rich>
      </c:tx>
      <c:layout>
        <c:manualLayout>
          <c:xMode val="edge"/>
          <c:yMode val="edge"/>
          <c:x val="0.124646509864317"/>
          <c:y val="0.0835214446952596"/>
        </c:manualLayout>
      </c:layout>
      <c:overlay val="0"/>
    </c:title>
    <c:autoTitleDeleted val="0"/>
    <c:plotArea>
      <c:layout>
        <c:manualLayout>
          <c:layoutTarget val="inner"/>
          <c:xMode val="edge"/>
          <c:yMode val="edge"/>
          <c:x val="0.0744970244905936"/>
          <c:y val="0.170654449796484"/>
          <c:w val="0.905804647469129"/>
          <c:h val="0.68073212349585"/>
        </c:manualLayout>
      </c:layout>
      <c:barChart>
        <c:barDir val="col"/>
        <c:grouping val="clustered"/>
        <c:varyColors val="0"/>
        <c:ser>
          <c:idx val="0"/>
          <c:order val="0"/>
          <c:tx>
            <c:strRef>
              <c:f>Sheet1!$A$158</c:f>
              <c:strCache>
                <c:ptCount val="1"/>
                <c:pt idx="0">
                  <c:v>More time per day</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Sheet1!$B$157:$F$157</c:f>
              <c:strCache>
                <c:ptCount val="5"/>
                <c:pt idx="0">
                  <c:v>Communities Under 5,000 Population</c:v>
                </c:pt>
                <c:pt idx="1">
                  <c:v>Communities 5K-10K</c:v>
                </c:pt>
                <c:pt idx="2">
                  <c:v>Communities 10K-50K</c:v>
                </c:pt>
                <c:pt idx="3">
                  <c:v>Communities 50K -100K</c:v>
                </c:pt>
                <c:pt idx="4">
                  <c:v>Communities 100K+</c:v>
                </c:pt>
              </c:strCache>
            </c:strRef>
          </c:cat>
          <c:val>
            <c:numRef>
              <c:f>Sheet1!$B$158:$F$158</c:f>
              <c:numCache>
                <c:formatCode>0.0\%</c:formatCode>
                <c:ptCount val="5"/>
                <c:pt idx="0">
                  <c:v>21.9</c:v>
                </c:pt>
                <c:pt idx="1">
                  <c:v>18.2</c:v>
                </c:pt>
                <c:pt idx="2">
                  <c:v>17.2</c:v>
                </c:pt>
                <c:pt idx="3">
                  <c:v>28.9</c:v>
                </c:pt>
                <c:pt idx="4">
                  <c:v>21.1</c:v>
                </c:pt>
              </c:numCache>
            </c:numRef>
          </c:val>
        </c:ser>
        <c:ser>
          <c:idx val="1"/>
          <c:order val="1"/>
          <c:tx>
            <c:strRef>
              <c:f>Sheet1!$A$159</c:f>
              <c:strCache>
                <c:ptCount val="1"/>
                <c:pt idx="0">
                  <c:v>About the same amount of time</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Sheet1!$B$157:$F$157</c:f>
              <c:strCache>
                <c:ptCount val="5"/>
                <c:pt idx="0">
                  <c:v>Communities Under 5,000 Population</c:v>
                </c:pt>
                <c:pt idx="1">
                  <c:v>Communities 5K-10K</c:v>
                </c:pt>
                <c:pt idx="2">
                  <c:v>Communities 10K-50K</c:v>
                </c:pt>
                <c:pt idx="3">
                  <c:v>Communities 50K -100K</c:v>
                </c:pt>
                <c:pt idx="4">
                  <c:v>Communities 100K+</c:v>
                </c:pt>
              </c:strCache>
            </c:strRef>
          </c:cat>
          <c:val>
            <c:numRef>
              <c:f>Sheet1!$B$159:$F$159</c:f>
              <c:numCache>
                <c:formatCode>0.0\%</c:formatCode>
                <c:ptCount val="5"/>
                <c:pt idx="0">
                  <c:v>72.8</c:v>
                </c:pt>
                <c:pt idx="1">
                  <c:v>68.5</c:v>
                </c:pt>
                <c:pt idx="2">
                  <c:v>73.3</c:v>
                </c:pt>
                <c:pt idx="3">
                  <c:v>64.9</c:v>
                </c:pt>
                <c:pt idx="4">
                  <c:v>67.2</c:v>
                </c:pt>
              </c:numCache>
            </c:numRef>
          </c:val>
        </c:ser>
        <c:ser>
          <c:idx val="2"/>
          <c:order val="2"/>
          <c:tx>
            <c:strRef>
              <c:f>Sheet1!$A$160</c:f>
              <c:strCache>
                <c:ptCount val="1"/>
                <c:pt idx="0">
                  <c:v>Less time per day</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Sheet1!$B$157:$F$157</c:f>
              <c:strCache>
                <c:ptCount val="5"/>
                <c:pt idx="0">
                  <c:v>Communities Under 5,000 Population</c:v>
                </c:pt>
                <c:pt idx="1">
                  <c:v>Communities 5K-10K</c:v>
                </c:pt>
                <c:pt idx="2">
                  <c:v>Communities 10K-50K</c:v>
                </c:pt>
                <c:pt idx="3">
                  <c:v>Communities 50K -100K</c:v>
                </c:pt>
                <c:pt idx="4">
                  <c:v>Communities 100K+</c:v>
                </c:pt>
              </c:strCache>
            </c:strRef>
          </c:cat>
          <c:val>
            <c:numRef>
              <c:f>Sheet1!$B$160:$F$160</c:f>
              <c:numCache>
                <c:formatCode>0.0\%</c:formatCode>
                <c:ptCount val="5"/>
                <c:pt idx="0">
                  <c:v>5.3</c:v>
                </c:pt>
                <c:pt idx="1">
                  <c:v>12.9</c:v>
                </c:pt>
                <c:pt idx="2">
                  <c:v>9.6</c:v>
                </c:pt>
                <c:pt idx="3">
                  <c:v>6.2</c:v>
                </c:pt>
                <c:pt idx="4">
                  <c:v>11.3</c:v>
                </c:pt>
              </c:numCache>
            </c:numRef>
          </c:val>
        </c:ser>
        <c:dLbls>
          <c:showLegendKey val="0"/>
          <c:showVal val="0"/>
          <c:showCatName val="0"/>
          <c:showSerName val="0"/>
          <c:showPercent val="0"/>
          <c:showBubbleSize val="0"/>
        </c:dLbls>
        <c:gapWidth val="75"/>
        <c:overlap val="-25"/>
        <c:axId val="-2110211976"/>
        <c:axId val="-2110208920"/>
      </c:barChart>
      <c:catAx>
        <c:axId val="-2110211976"/>
        <c:scaling>
          <c:orientation val="minMax"/>
        </c:scaling>
        <c:delete val="0"/>
        <c:axPos val="b"/>
        <c:majorTickMark val="none"/>
        <c:minorTickMark val="none"/>
        <c:tickLblPos val="nextTo"/>
        <c:txPr>
          <a:bodyPr/>
          <a:lstStyle/>
          <a:p>
            <a:pPr>
              <a:defRPr b="1"/>
            </a:pPr>
            <a:endParaRPr lang="en-US"/>
          </a:p>
        </c:txPr>
        <c:crossAx val="-2110208920"/>
        <c:crossesAt val="0.0"/>
        <c:auto val="1"/>
        <c:lblAlgn val="ctr"/>
        <c:lblOffset val="100"/>
        <c:noMultiLvlLbl val="0"/>
      </c:catAx>
      <c:valAx>
        <c:axId val="-2110208920"/>
        <c:scaling>
          <c:orientation val="minMax"/>
          <c:max val="100.0"/>
        </c:scaling>
        <c:delete val="0"/>
        <c:axPos val="l"/>
        <c:majorGridlines/>
        <c:numFmt formatCode="0.0\%" sourceLinked="1"/>
        <c:majorTickMark val="none"/>
        <c:minorTickMark val="none"/>
        <c:tickLblPos val="nextTo"/>
        <c:crossAx val="-2110211976"/>
        <c:crosses val="autoZero"/>
        <c:crossBetween val="between"/>
        <c:majorUnit val="10.0"/>
        <c:minorUnit val="2.0"/>
      </c:valAx>
    </c:plotArea>
    <c:legend>
      <c:legendPos val="b"/>
      <c:layout/>
      <c:overlay val="0"/>
      <c:txPr>
        <a:bodyPr/>
        <a:lstStyle/>
        <a:p>
          <a:pPr>
            <a:defRPr sz="1200"/>
          </a:pPr>
          <a:endParaRPr lang="en-US"/>
        </a:p>
      </c:txPr>
    </c:legend>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a:pPr>
            <a:r>
              <a:rPr lang="en-US" sz="1200" dirty="0" smtClean="0"/>
              <a:t>Over Half of Respondents</a:t>
            </a:r>
            <a:r>
              <a:rPr lang="en-US" sz="1200" baseline="0" dirty="0" smtClean="0"/>
              <a:t> in All Community Sizes Indicate That They DON’T Use Apps to Get Information About Their Community.  App Use Was Highest in the 10-50K Community Grouping</a:t>
            </a:r>
            <a:endParaRPr lang="en-US" sz="1200" baseline="0" dirty="0"/>
          </a:p>
        </c:rich>
      </c:tx>
      <c:layout>
        <c:manualLayout>
          <c:xMode val="edge"/>
          <c:yMode val="edge"/>
          <c:x val="0.113751936429857"/>
          <c:y val="0.0740321489707546"/>
        </c:manualLayout>
      </c:layout>
      <c:overlay val="0"/>
    </c:title>
    <c:autoTitleDeleted val="0"/>
    <c:plotArea>
      <c:layout>
        <c:manualLayout>
          <c:layoutTarget val="inner"/>
          <c:xMode val="edge"/>
          <c:yMode val="edge"/>
          <c:x val="0.0670334335611322"/>
          <c:y val="0.192946288255029"/>
          <c:w val="0.91654167206337"/>
          <c:h val="0.617726327701194"/>
        </c:manualLayout>
      </c:layout>
      <c:barChart>
        <c:barDir val="col"/>
        <c:grouping val="clustered"/>
        <c:varyColors val="0"/>
        <c:ser>
          <c:idx val="0"/>
          <c:order val="0"/>
          <c:tx>
            <c:strRef>
              <c:f>Sheet1!$B$876</c:f>
              <c:strCache>
                <c:ptCount val="1"/>
                <c:pt idx="0">
                  <c:v>Yes</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Sheet1!$A$877:$A$881</c:f>
              <c:strCache>
                <c:ptCount val="5"/>
                <c:pt idx="0">
                  <c:v>Communities Under 5,000 Population</c:v>
                </c:pt>
                <c:pt idx="1">
                  <c:v>Communities 5K-10K</c:v>
                </c:pt>
                <c:pt idx="2">
                  <c:v>Communities 10K-50K</c:v>
                </c:pt>
                <c:pt idx="3">
                  <c:v>Communities 50K -100K</c:v>
                </c:pt>
                <c:pt idx="4">
                  <c:v>Communities 100K+</c:v>
                </c:pt>
              </c:strCache>
            </c:strRef>
          </c:cat>
          <c:val>
            <c:numRef>
              <c:f>Sheet1!$B$877:$B$881</c:f>
              <c:numCache>
                <c:formatCode>0.0\%</c:formatCode>
                <c:ptCount val="5"/>
                <c:pt idx="0">
                  <c:v>14.6</c:v>
                </c:pt>
                <c:pt idx="1">
                  <c:v>17.8</c:v>
                </c:pt>
                <c:pt idx="2">
                  <c:v>29.0</c:v>
                </c:pt>
                <c:pt idx="3">
                  <c:v>21.3</c:v>
                </c:pt>
                <c:pt idx="4">
                  <c:v>22.1</c:v>
                </c:pt>
              </c:numCache>
            </c:numRef>
          </c:val>
        </c:ser>
        <c:ser>
          <c:idx val="1"/>
          <c:order val="1"/>
          <c:tx>
            <c:strRef>
              <c:f>Sheet1!$C$876</c:f>
              <c:strCache>
                <c:ptCount val="1"/>
                <c:pt idx="0">
                  <c:v>No</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Sheet1!$A$877:$A$881</c:f>
              <c:strCache>
                <c:ptCount val="5"/>
                <c:pt idx="0">
                  <c:v>Communities Under 5,000 Population</c:v>
                </c:pt>
                <c:pt idx="1">
                  <c:v>Communities 5K-10K</c:v>
                </c:pt>
                <c:pt idx="2">
                  <c:v>Communities 10K-50K</c:v>
                </c:pt>
                <c:pt idx="3">
                  <c:v>Communities 50K -100K</c:v>
                </c:pt>
                <c:pt idx="4">
                  <c:v>Communities 100K+</c:v>
                </c:pt>
              </c:strCache>
            </c:strRef>
          </c:cat>
          <c:val>
            <c:numRef>
              <c:f>Sheet1!$C$877:$C$881</c:f>
              <c:numCache>
                <c:formatCode>0.0\%</c:formatCode>
                <c:ptCount val="5"/>
                <c:pt idx="0">
                  <c:v>63.3</c:v>
                </c:pt>
                <c:pt idx="1">
                  <c:v>62.6</c:v>
                </c:pt>
                <c:pt idx="2">
                  <c:v>53.1</c:v>
                </c:pt>
                <c:pt idx="3">
                  <c:v>60.5</c:v>
                </c:pt>
                <c:pt idx="4">
                  <c:v>55.2</c:v>
                </c:pt>
              </c:numCache>
            </c:numRef>
          </c:val>
        </c:ser>
        <c:ser>
          <c:idx val="2"/>
          <c:order val="2"/>
          <c:tx>
            <c:strRef>
              <c:f>Sheet1!$D$876</c:f>
              <c:strCache>
                <c:ptCount val="1"/>
                <c:pt idx="0">
                  <c:v>Do not have a cell phone or tablet computer</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Sheet1!$A$877:$A$881</c:f>
              <c:strCache>
                <c:ptCount val="5"/>
                <c:pt idx="0">
                  <c:v>Communities Under 5,000 Population</c:v>
                </c:pt>
                <c:pt idx="1">
                  <c:v>Communities 5K-10K</c:v>
                </c:pt>
                <c:pt idx="2">
                  <c:v>Communities 10K-50K</c:v>
                </c:pt>
                <c:pt idx="3">
                  <c:v>Communities 50K -100K</c:v>
                </c:pt>
                <c:pt idx="4">
                  <c:v>Communities 100K+</c:v>
                </c:pt>
              </c:strCache>
            </c:strRef>
          </c:cat>
          <c:val>
            <c:numRef>
              <c:f>Sheet1!$D$877:$D$881</c:f>
              <c:numCache>
                <c:formatCode>0.0\%</c:formatCode>
                <c:ptCount val="5"/>
                <c:pt idx="0">
                  <c:v>20.2</c:v>
                </c:pt>
                <c:pt idx="1">
                  <c:v>17.8</c:v>
                </c:pt>
                <c:pt idx="2">
                  <c:v>15.6</c:v>
                </c:pt>
                <c:pt idx="3">
                  <c:v>14.2</c:v>
                </c:pt>
                <c:pt idx="4">
                  <c:v>21.5</c:v>
                </c:pt>
              </c:numCache>
            </c:numRef>
          </c:val>
        </c:ser>
        <c:dLbls>
          <c:showLegendKey val="0"/>
          <c:showVal val="0"/>
          <c:showCatName val="0"/>
          <c:showSerName val="0"/>
          <c:showPercent val="0"/>
          <c:showBubbleSize val="0"/>
        </c:dLbls>
        <c:gapWidth val="75"/>
        <c:overlap val="-25"/>
        <c:axId val="-2135971240"/>
        <c:axId val="-2136314376"/>
      </c:barChart>
      <c:catAx>
        <c:axId val="-2135971240"/>
        <c:scaling>
          <c:orientation val="minMax"/>
        </c:scaling>
        <c:delete val="0"/>
        <c:axPos val="b"/>
        <c:majorGridlines/>
        <c:majorTickMark val="none"/>
        <c:minorTickMark val="none"/>
        <c:tickLblPos val="nextTo"/>
        <c:crossAx val="-2136314376"/>
        <c:crosses val="autoZero"/>
        <c:auto val="1"/>
        <c:lblAlgn val="ctr"/>
        <c:lblOffset val="100"/>
        <c:noMultiLvlLbl val="0"/>
      </c:catAx>
      <c:valAx>
        <c:axId val="-2136314376"/>
        <c:scaling>
          <c:orientation val="minMax"/>
          <c:max val="100.0"/>
        </c:scaling>
        <c:delete val="0"/>
        <c:axPos val="l"/>
        <c:majorGridlines/>
        <c:numFmt formatCode="0.0\%" sourceLinked="1"/>
        <c:majorTickMark val="none"/>
        <c:minorTickMark val="none"/>
        <c:tickLblPos val="nextTo"/>
        <c:spPr>
          <a:ln w="9525">
            <a:noFill/>
          </a:ln>
        </c:spPr>
        <c:txPr>
          <a:bodyPr/>
          <a:lstStyle/>
          <a:p>
            <a:pPr>
              <a:defRPr b="1"/>
            </a:pPr>
            <a:endParaRPr lang="en-US"/>
          </a:p>
        </c:txPr>
        <c:crossAx val="-2135971240"/>
        <c:crosses val="autoZero"/>
        <c:crossBetween val="between"/>
      </c:valAx>
    </c:plotArea>
    <c:legend>
      <c:legendPos val="b"/>
      <c:layout>
        <c:manualLayout>
          <c:xMode val="edge"/>
          <c:yMode val="edge"/>
          <c:x val="0.198629191033071"/>
          <c:y val="0.91640742966536"/>
          <c:w val="0.648433586665014"/>
          <c:h val="0.046576495849263"/>
        </c:manualLayout>
      </c:layout>
      <c:overlay val="0"/>
      <c:txPr>
        <a:bodyPr/>
        <a:lstStyle/>
        <a:p>
          <a:pPr>
            <a:defRPr sz="1200"/>
          </a:pPr>
          <a:endParaRPr lang="en-US"/>
        </a:p>
      </c:txPr>
    </c:legend>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1200"/>
            </a:pPr>
            <a:r>
              <a:rPr lang="en-US" sz="1200" dirty="0" smtClean="0"/>
              <a:t>Respondents in small</a:t>
            </a:r>
            <a:r>
              <a:rPr lang="en-US" sz="1200" baseline="0" dirty="0" smtClean="0"/>
              <a:t> and medium sized cities indicated that they are more likely to be paying to get local news and information online than those in rural areas and large cities</a:t>
            </a:r>
            <a:endParaRPr lang="en-US" sz="1200" dirty="0"/>
          </a:p>
        </c:rich>
      </c:tx>
      <c:layout>
        <c:manualLayout>
          <c:xMode val="edge"/>
          <c:yMode val="edge"/>
          <c:x val="0.106911895667244"/>
          <c:y val="0.148082663410332"/>
        </c:manualLayout>
      </c:layout>
      <c:overlay val="0"/>
    </c:title>
    <c:autoTitleDeleted val="0"/>
    <c:plotArea>
      <c:layout>
        <c:manualLayout>
          <c:layoutTarget val="inner"/>
          <c:xMode val="edge"/>
          <c:yMode val="edge"/>
          <c:x val="0.0941227030861847"/>
          <c:y val="0.232444908019855"/>
          <c:w val="0.887190502082825"/>
          <c:h val="0.641312059744694"/>
        </c:manualLayout>
      </c:layout>
      <c:barChart>
        <c:barDir val="col"/>
        <c:grouping val="clustered"/>
        <c:varyColors val="0"/>
        <c:ser>
          <c:idx val="0"/>
          <c:order val="0"/>
          <c:tx>
            <c:strRef>
              <c:f>Sheet1!$A$976</c:f>
              <c:strCache>
                <c:ptCount val="1"/>
                <c:pt idx="0">
                  <c:v>Yes</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Sheet1!$B$974:$F$975</c:f>
              <c:strCache>
                <c:ptCount val="5"/>
                <c:pt idx="0">
                  <c:v>&lt;5K</c:v>
                </c:pt>
                <c:pt idx="1">
                  <c:v>5K-10K</c:v>
                </c:pt>
                <c:pt idx="2">
                  <c:v>10K-50K</c:v>
                </c:pt>
                <c:pt idx="3">
                  <c:v>50K-100K</c:v>
                </c:pt>
                <c:pt idx="4">
                  <c:v>100K+</c:v>
                </c:pt>
              </c:strCache>
            </c:strRef>
          </c:cat>
          <c:val>
            <c:numRef>
              <c:f>Sheet1!$B$976:$F$976</c:f>
              <c:numCache>
                <c:formatCode>0.0\%</c:formatCode>
                <c:ptCount val="5"/>
                <c:pt idx="0">
                  <c:v>9.8</c:v>
                </c:pt>
                <c:pt idx="1">
                  <c:v>9.4</c:v>
                </c:pt>
                <c:pt idx="2">
                  <c:v>12.3</c:v>
                </c:pt>
                <c:pt idx="3">
                  <c:v>13.8</c:v>
                </c:pt>
                <c:pt idx="4">
                  <c:v>8.8</c:v>
                </c:pt>
              </c:numCache>
            </c:numRef>
          </c:val>
        </c:ser>
        <c:ser>
          <c:idx val="1"/>
          <c:order val="1"/>
          <c:tx>
            <c:strRef>
              <c:f>Sheet1!$A$977</c:f>
              <c:strCache>
                <c:ptCount val="1"/>
                <c:pt idx="0">
                  <c:v>No</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Sheet1!$B$974:$F$975</c:f>
              <c:strCache>
                <c:ptCount val="5"/>
                <c:pt idx="0">
                  <c:v>&lt;5K</c:v>
                </c:pt>
                <c:pt idx="1">
                  <c:v>5K-10K</c:v>
                </c:pt>
                <c:pt idx="2">
                  <c:v>10K-50K</c:v>
                </c:pt>
                <c:pt idx="3">
                  <c:v>50K-100K</c:v>
                </c:pt>
                <c:pt idx="4">
                  <c:v>100K+</c:v>
                </c:pt>
              </c:strCache>
            </c:strRef>
          </c:cat>
          <c:val>
            <c:numRef>
              <c:f>Sheet1!$B$977:$F$977</c:f>
              <c:numCache>
                <c:formatCode>0.0\%</c:formatCode>
                <c:ptCount val="5"/>
                <c:pt idx="0">
                  <c:v>88.5</c:v>
                </c:pt>
                <c:pt idx="1">
                  <c:v>89.5</c:v>
                </c:pt>
                <c:pt idx="2">
                  <c:v>87.4</c:v>
                </c:pt>
                <c:pt idx="3">
                  <c:v>82.8</c:v>
                </c:pt>
                <c:pt idx="4">
                  <c:v>90.3</c:v>
                </c:pt>
              </c:numCache>
            </c:numRef>
          </c:val>
        </c:ser>
        <c:ser>
          <c:idx val="2"/>
          <c:order val="2"/>
          <c:tx>
            <c:strRef>
              <c:f>Sheet1!$A$978</c:f>
              <c:strCache>
                <c:ptCount val="1"/>
                <c:pt idx="0">
                  <c:v>Not stated</c:v>
                </c:pt>
              </c:strCache>
            </c:strRef>
          </c:tx>
          <c:invertIfNegative val="0"/>
          <c:cat>
            <c:strRef>
              <c:f>Sheet1!$B$974:$F$975</c:f>
              <c:strCache>
                <c:ptCount val="5"/>
                <c:pt idx="0">
                  <c:v>&lt;5K</c:v>
                </c:pt>
                <c:pt idx="1">
                  <c:v>5K-10K</c:v>
                </c:pt>
                <c:pt idx="2">
                  <c:v>10K-50K</c:v>
                </c:pt>
                <c:pt idx="3">
                  <c:v>50K-100K</c:v>
                </c:pt>
                <c:pt idx="4">
                  <c:v>100K+</c:v>
                </c:pt>
              </c:strCache>
            </c:strRef>
          </c:cat>
          <c:val>
            <c:numRef>
              <c:f>Sheet1!$B$978:$F$978</c:f>
              <c:numCache>
                <c:formatCode>0.0\%</c:formatCode>
                <c:ptCount val="5"/>
                <c:pt idx="0">
                  <c:v>1.7</c:v>
                </c:pt>
                <c:pt idx="1">
                  <c:v>1.1</c:v>
                </c:pt>
                <c:pt idx="2">
                  <c:v>0.3</c:v>
                </c:pt>
                <c:pt idx="3">
                  <c:v>3.4</c:v>
                </c:pt>
                <c:pt idx="4">
                  <c:v>2.1</c:v>
                </c:pt>
              </c:numCache>
            </c:numRef>
          </c:val>
        </c:ser>
        <c:dLbls>
          <c:showLegendKey val="0"/>
          <c:showVal val="0"/>
          <c:showCatName val="0"/>
          <c:showSerName val="0"/>
          <c:showPercent val="0"/>
          <c:showBubbleSize val="0"/>
        </c:dLbls>
        <c:gapWidth val="75"/>
        <c:overlap val="-25"/>
        <c:axId val="-2111073544"/>
        <c:axId val="-2111082824"/>
      </c:barChart>
      <c:catAx>
        <c:axId val="-2111073544"/>
        <c:scaling>
          <c:orientation val="minMax"/>
        </c:scaling>
        <c:delete val="0"/>
        <c:axPos val="b"/>
        <c:majorTickMark val="none"/>
        <c:minorTickMark val="none"/>
        <c:tickLblPos val="nextTo"/>
        <c:crossAx val="-2111082824"/>
        <c:crosses val="autoZero"/>
        <c:auto val="1"/>
        <c:lblAlgn val="ctr"/>
        <c:lblOffset val="100"/>
        <c:noMultiLvlLbl val="0"/>
      </c:catAx>
      <c:valAx>
        <c:axId val="-2111082824"/>
        <c:scaling>
          <c:orientation val="minMax"/>
        </c:scaling>
        <c:delete val="0"/>
        <c:axPos val="l"/>
        <c:majorGridlines/>
        <c:numFmt formatCode="0.0\%" sourceLinked="1"/>
        <c:majorTickMark val="none"/>
        <c:minorTickMark val="none"/>
        <c:tickLblPos val="nextTo"/>
        <c:spPr>
          <a:ln w="9525">
            <a:noFill/>
          </a:ln>
        </c:spPr>
        <c:txPr>
          <a:bodyPr/>
          <a:lstStyle/>
          <a:p>
            <a:pPr>
              <a:defRPr b="1"/>
            </a:pPr>
            <a:endParaRPr lang="en-US"/>
          </a:p>
        </c:txPr>
        <c:crossAx val="-2111073544"/>
        <c:crosses val="autoZero"/>
        <c:crossBetween val="between"/>
      </c:valAx>
    </c:plotArea>
    <c:legend>
      <c:legendPos val="b"/>
      <c:layout>
        <c:manualLayout>
          <c:xMode val="edge"/>
          <c:yMode val="edge"/>
          <c:x val="0.352454116052353"/>
          <c:y val="0.931426879459087"/>
          <c:w val="0.345402369363345"/>
          <c:h val="0.0506237067942064"/>
        </c:manualLayout>
      </c:layout>
      <c:overlay val="0"/>
      <c:txPr>
        <a:bodyPr/>
        <a:lstStyle/>
        <a:p>
          <a:pPr>
            <a:defRPr sz="12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a:pPr>
            <a:r>
              <a:rPr lang="en-US" sz="1200" dirty="0" smtClean="0"/>
              <a:t>Three Quarters of Respondent</a:t>
            </a:r>
            <a:r>
              <a:rPr lang="en-US" sz="1200" baseline="0" dirty="0" smtClean="0"/>
              <a:t>s Across All Community Sizes Report Spending as Much Time with the Community Newspaper as They Did 2 Years Ago.  </a:t>
            </a:r>
            <a:endParaRPr lang="en-US" sz="1200" dirty="0"/>
          </a:p>
        </c:rich>
      </c:tx>
      <c:layout>
        <c:manualLayout>
          <c:xMode val="edge"/>
          <c:yMode val="edge"/>
          <c:x val="0.12560901354722"/>
          <c:y val="0.068075117370892"/>
        </c:manualLayout>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0.234001809556414"/>
          <c:y val="0.148356807511737"/>
          <c:w val="0.729259060008803"/>
          <c:h val="0.649436989390411"/>
        </c:manualLayout>
      </c:layout>
      <c:bar3DChart>
        <c:barDir val="bar"/>
        <c:grouping val="clustered"/>
        <c:varyColors val="0"/>
        <c:ser>
          <c:idx val="0"/>
          <c:order val="0"/>
          <c:tx>
            <c:strRef>
              <c:f>Sheet1!$B$199:$B$200</c:f>
              <c:strCache>
                <c:ptCount val="1"/>
                <c:pt idx="0">
                  <c:v>Communities Under 5,000 Population</c:v>
                </c:pt>
              </c:strCache>
            </c:strRef>
          </c:tx>
          <c:invertIfNegative val="0"/>
          <c:dLbls>
            <c:txPr>
              <a:bodyPr/>
              <a:lstStyle/>
              <a:p>
                <a:pPr>
                  <a:defRPr sz="1100" b="1"/>
                </a:pPr>
                <a:endParaRPr lang="en-US"/>
              </a:p>
            </c:txPr>
            <c:showLegendKey val="0"/>
            <c:showVal val="1"/>
            <c:showCatName val="0"/>
            <c:showSerName val="0"/>
            <c:showPercent val="0"/>
            <c:showBubbleSize val="0"/>
            <c:showLeaderLines val="0"/>
          </c:dLbls>
          <c:cat>
            <c:strRef>
              <c:f>Sheet1!$A$201:$A$203</c:f>
              <c:strCache>
                <c:ptCount val="3"/>
                <c:pt idx="0">
                  <c:v>More time</c:v>
                </c:pt>
                <c:pt idx="1">
                  <c:v>About the same amount of time</c:v>
                </c:pt>
                <c:pt idx="2">
                  <c:v>Less time</c:v>
                </c:pt>
              </c:strCache>
            </c:strRef>
          </c:cat>
          <c:val>
            <c:numRef>
              <c:f>Sheet1!$B$201:$B$203</c:f>
              <c:numCache>
                <c:formatCode>0.0\%</c:formatCode>
                <c:ptCount val="3"/>
                <c:pt idx="0">
                  <c:v>8.4</c:v>
                </c:pt>
                <c:pt idx="1">
                  <c:v>81.0</c:v>
                </c:pt>
                <c:pt idx="2">
                  <c:v>10.1</c:v>
                </c:pt>
              </c:numCache>
            </c:numRef>
          </c:val>
        </c:ser>
        <c:ser>
          <c:idx val="1"/>
          <c:order val="1"/>
          <c:tx>
            <c:strRef>
              <c:f>Sheet1!$C$199:$C$200</c:f>
              <c:strCache>
                <c:ptCount val="1"/>
                <c:pt idx="0">
                  <c:v>Communities 5K-10K</c:v>
                </c:pt>
              </c:strCache>
            </c:strRef>
          </c:tx>
          <c:invertIfNegative val="0"/>
          <c:dLbls>
            <c:dLbl>
              <c:idx val="0"/>
              <c:layout>
                <c:manualLayout>
                  <c:x val="0.0"/>
                  <c:y val="-0.00704225352112676"/>
                </c:manualLayout>
              </c:layout>
              <c:showLegendKey val="0"/>
              <c:showVal val="1"/>
              <c:showCatName val="0"/>
              <c:showSerName val="0"/>
              <c:showPercent val="0"/>
              <c:showBubbleSize val="0"/>
            </c:dLbl>
            <c:dLbl>
              <c:idx val="1"/>
              <c:layout>
                <c:manualLayout>
                  <c:x val="0.0093167701863354"/>
                  <c:y val="0.0"/>
                </c:manualLayout>
              </c:layout>
              <c:showLegendKey val="0"/>
              <c:showVal val="1"/>
              <c:showCatName val="0"/>
              <c:showSerName val="0"/>
              <c:showPercent val="0"/>
              <c:showBubbleSize val="0"/>
            </c:dLbl>
            <c:txPr>
              <a:bodyPr/>
              <a:lstStyle/>
              <a:p>
                <a:pPr>
                  <a:defRPr sz="1100" b="1"/>
                </a:pPr>
                <a:endParaRPr lang="en-US"/>
              </a:p>
            </c:txPr>
            <c:showLegendKey val="0"/>
            <c:showVal val="1"/>
            <c:showCatName val="0"/>
            <c:showSerName val="0"/>
            <c:showPercent val="0"/>
            <c:showBubbleSize val="0"/>
            <c:showLeaderLines val="0"/>
          </c:dLbls>
          <c:cat>
            <c:strRef>
              <c:f>Sheet1!$A$201:$A$203</c:f>
              <c:strCache>
                <c:ptCount val="3"/>
                <c:pt idx="0">
                  <c:v>More time</c:v>
                </c:pt>
                <c:pt idx="1">
                  <c:v>About the same amount of time</c:v>
                </c:pt>
                <c:pt idx="2">
                  <c:v>Less time</c:v>
                </c:pt>
              </c:strCache>
            </c:strRef>
          </c:cat>
          <c:val>
            <c:numRef>
              <c:f>Sheet1!$C$201:$C$203</c:f>
              <c:numCache>
                <c:formatCode>0.0\%</c:formatCode>
                <c:ptCount val="3"/>
                <c:pt idx="0">
                  <c:v>7.0</c:v>
                </c:pt>
                <c:pt idx="1">
                  <c:v>84.0</c:v>
                </c:pt>
                <c:pt idx="2">
                  <c:v>10.0</c:v>
                </c:pt>
              </c:numCache>
            </c:numRef>
          </c:val>
        </c:ser>
        <c:ser>
          <c:idx val="2"/>
          <c:order val="2"/>
          <c:tx>
            <c:strRef>
              <c:f>Sheet1!$D$199:$D$200</c:f>
              <c:strCache>
                <c:ptCount val="1"/>
                <c:pt idx="0">
                  <c:v>Communities 10K-50K</c:v>
                </c:pt>
              </c:strCache>
            </c:strRef>
          </c:tx>
          <c:invertIfNegative val="0"/>
          <c:dLbls>
            <c:dLbl>
              <c:idx val="1"/>
              <c:layout>
                <c:manualLayout>
                  <c:x val="0.0046583850931677"/>
                  <c:y val="-0.00938967136150243"/>
                </c:manualLayout>
              </c:layout>
              <c:showLegendKey val="0"/>
              <c:showVal val="1"/>
              <c:showCatName val="0"/>
              <c:showSerName val="0"/>
              <c:showPercent val="0"/>
              <c:showBubbleSize val="0"/>
            </c:dLbl>
            <c:txPr>
              <a:bodyPr/>
              <a:lstStyle/>
              <a:p>
                <a:pPr>
                  <a:defRPr sz="1100" b="1"/>
                </a:pPr>
                <a:endParaRPr lang="en-US"/>
              </a:p>
            </c:txPr>
            <c:showLegendKey val="0"/>
            <c:showVal val="1"/>
            <c:showCatName val="0"/>
            <c:showSerName val="0"/>
            <c:showPercent val="0"/>
            <c:showBubbleSize val="0"/>
            <c:showLeaderLines val="0"/>
          </c:dLbls>
          <c:cat>
            <c:strRef>
              <c:f>Sheet1!$A$201:$A$203</c:f>
              <c:strCache>
                <c:ptCount val="3"/>
                <c:pt idx="0">
                  <c:v>More time</c:v>
                </c:pt>
                <c:pt idx="1">
                  <c:v>About the same amount of time</c:v>
                </c:pt>
                <c:pt idx="2">
                  <c:v>Less time</c:v>
                </c:pt>
              </c:strCache>
            </c:strRef>
          </c:cat>
          <c:val>
            <c:numRef>
              <c:f>Sheet1!$D$201:$D$203</c:f>
              <c:numCache>
                <c:formatCode>0.0\%</c:formatCode>
                <c:ptCount val="3"/>
                <c:pt idx="0">
                  <c:v>12.0</c:v>
                </c:pt>
                <c:pt idx="1">
                  <c:v>75.0</c:v>
                </c:pt>
                <c:pt idx="2">
                  <c:v>13.0</c:v>
                </c:pt>
              </c:numCache>
            </c:numRef>
          </c:val>
        </c:ser>
        <c:ser>
          <c:idx val="3"/>
          <c:order val="3"/>
          <c:tx>
            <c:strRef>
              <c:f>Sheet1!$E$199:$E$200</c:f>
              <c:strCache>
                <c:ptCount val="1"/>
                <c:pt idx="0">
                  <c:v>Communities 50K -100K</c:v>
                </c:pt>
              </c:strCache>
            </c:strRef>
          </c:tx>
          <c:invertIfNegative val="0"/>
          <c:dLbls>
            <c:dLbl>
              <c:idx val="0"/>
              <c:layout>
                <c:manualLayout>
                  <c:x val="0.0015527950310559"/>
                  <c:y val="-0.00469483568075109"/>
                </c:manualLayout>
              </c:layout>
              <c:showLegendKey val="0"/>
              <c:showVal val="1"/>
              <c:showCatName val="0"/>
              <c:showSerName val="0"/>
              <c:showPercent val="0"/>
              <c:showBubbleSize val="0"/>
            </c:dLbl>
            <c:dLbl>
              <c:idx val="1"/>
              <c:layout>
                <c:manualLayout>
                  <c:x val="-1.1387032017111E-16"/>
                  <c:y val="-0.0117370892018779"/>
                </c:manualLayout>
              </c:layout>
              <c:showLegendKey val="0"/>
              <c:showVal val="1"/>
              <c:showCatName val="0"/>
              <c:showSerName val="0"/>
              <c:showPercent val="0"/>
              <c:showBubbleSize val="0"/>
            </c:dLbl>
            <c:txPr>
              <a:bodyPr/>
              <a:lstStyle/>
              <a:p>
                <a:pPr>
                  <a:defRPr sz="1100" b="1"/>
                </a:pPr>
                <a:endParaRPr lang="en-US"/>
              </a:p>
            </c:txPr>
            <c:showLegendKey val="0"/>
            <c:showVal val="1"/>
            <c:showCatName val="0"/>
            <c:showSerName val="0"/>
            <c:showPercent val="0"/>
            <c:showBubbleSize val="0"/>
            <c:showLeaderLines val="0"/>
          </c:dLbls>
          <c:cat>
            <c:strRef>
              <c:f>Sheet1!$A$201:$A$203</c:f>
              <c:strCache>
                <c:ptCount val="3"/>
                <c:pt idx="0">
                  <c:v>More time</c:v>
                </c:pt>
                <c:pt idx="1">
                  <c:v>About the same amount of time</c:v>
                </c:pt>
                <c:pt idx="2">
                  <c:v>Less time</c:v>
                </c:pt>
              </c:strCache>
            </c:strRef>
          </c:cat>
          <c:val>
            <c:numRef>
              <c:f>Sheet1!$E$201:$E$203</c:f>
              <c:numCache>
                <c:formatCode>0.0\%</c:formatCode>
                <c:ptCount val="3"/>
                <c:pt idx="0">
                  <c:v>10.6</c:v>
                </c:pt>
                <c:pt idx="1">
                  <c:v>75.9</c:v>
                </c:pt>
                <c:pt idx="2">
                  <c:v>13.5</c:v>
                </c:pt>
              </c:numCache>
            </c:numRef>
          </c:val>
        </c:ser>
        <c:ser>
          <c:idx val="4"/>
          <c:order val="4"/>
          <c:tx>
            <c:strRef>
              <c:f>Sheet1!$F$199:$F$200</c:f>
              <c:strCache>
                <c:ptCount val="1"/>
                <c:pt idx="0">
                  <c:v>Communities 100K+</c:v>
                </c:pt>
              </c:strCache>
            </c:strRef>
          </c:tx>
          <c:invertIfNegative val="0"/>
          <c:dLbls>
            <c:dLbl>
              <c:idx val="0"/>
              <c:layout>
                <c:manualLayout>
                  <c:x val="0.0"/>
                  <c:y val="-0.011737089201878"/>
                </c:manualLayout>
              </c:layout>
              <c:showLegendKey val="0"/>
              <c:showVal val="1"/>
              <c:showCatName val="0"/>
              <c:showSerName val="0"/>
              <c:showPercent val="0"/>
              <c:showBubbleSize val="0"/>
            </c:dLbl>
            <c:dLbl>
              <c:idx val="1"/>
              <c:layout>
                <c:manualLayout>
                  <c:x val="0.0"/>
                  <c:y val="-0.0117370892018779"/>
                </c:manualLayout>
              </c:layout>
              <c:showLegendKey val="0"/>
              <c:showVal val="1"/>
              <c:showCatName val="0"/>
              <c:showSerName val="0"/>
              <c:showPercent val="0"/>
              <c:showBubbleSize val="0"/>
            </c:dLbl>
            <c:txPr>
              <a:bodyPr/>
              <a:lstStyle/>
              <a:p>
                <a:pPr>
                  <a:defRPr sz="1100" b="1"/>
                </a:pPr>
                <a:endParaRPr lang="en-US"/>
              </a:p>
            </c:txPr>
            <c:showLegendKey val="0"/>
            <c:showVal val="1"/>
            <c:showCatName val="0"/>
            <c:showSerName val="0"/>
            <c:showPercent val="0"/>
            <c:showBubbleSize val="0"/>
            <c:showLeaderLines val="0"/>
          </c:dLbls>
          <c:cat>
            <c:strRef>
              <c:f>Sheet1!$A$201:$A$203</c:f>
              <c:strCache>
                <c:ptCount val="3"/>
                <c:pt idx="0">
                  <c:v>More time</c:v>
                </c:pt>
                <c:pt idx="1">
                  <c:v>About the same amount of time</c:v>
                </c:pt>
                <c:pt idx="2">
                  <c:v>Less time</c:v>
                </c:pt>
              </c:strCache>
            </c:strRef>
          </c:cat>
          <c:val>
            <c:numRef>
              <c:f>Sheet1!$F$201:$F$203</c:f>
              <c:numCache>
                <c:formatCode>0.0\%</c:formatCode>
                <c:ptCount val="3"/>
                <c:pt idx="0">
                  <c:v>9.5</c:v>
                </c:pt>
                <c:pt idx="1">
                  <c:v>74.0</c:v>
                </c:pt>
                <c:pt idx="2">
                  <c:v>16.0</c:v>
                </c:pt>
              </c:numCache>
            </c:numRef>
          </c:val>
        </c:ser>
        <c:dLbls>
          <c:showLegendKey val="0"/>
          <c:showVal val="0"/>
          <c:showCatName val="0"/>
          <c:showSerName val="0"/>
          <c:showPercent val="0"/>
          <c:showBubbleSize val="0"/>
        </c:dLbls>
        <c:gapWidth val="75"/>
        <c:shape val="box"/>
        <c:axId val="-2110169064"/>
        <c:axId val="-2110166088"/>
        <c:axId val="0"/>
      </c:bar3DChart>
      <c:catAx>
        <c:axId val="-2110169064"/>
        <c:scaling>
          <c:orientation val="minMax"/>
        </c:scaling>
        <c:delete val="0"/>
        <c:axPos val="l"/>
        <c:majorTickMark val="none"/>
        <c:minorTickMark val="none"/>
        <c:tickLblPos val="nextTo"/>
        <c:txPr>
          <a:bodyPr/>
          <a:lstStyle/>
          <a:p>
            <a:pPr>
              <a:defRPr b="1"/>
            </a:pPr>
            <a:endParaRPr lang="en-US"/>
          </a:p>
        </c:txPr>
        <c:crossAx val="-2110166088"/>
        <c:crosses val="autoZero"/>
        <c:auto val="1"/>
        <c:lblAlgn val="ctr"/>
        <c:lblOffset val="100"/>
        <c:noMultiLvlLbl val="0"/>
      </c:catAx>
      <c:valAx>
        <c:axId val="-2110166088"/>
        <c:scaling>
          <c:orientation val="minMax"/>
          <c:max val="100.0"/>
        </c:scaling>
        <c:delete val="0"/>
        <c:axPos val="b"/>
        <c:majorGridlines/>
        <c:numFmt formatCode="0.0\%" sourceLinked="1"/>
        <c:majorTickMark val="none"/>
        <c:minorTickMark val="none"/>
        <c:tickLblPos val="nextTo"/>
        <c:spPr>
          <a:ln w="9525">
            <a:noFill/>
          </a:ln>
        </c:spPr>
        <c:crossAx val="-2110169064"/>
        <c:crosses val="autoZero"/>
        <c:crossBetween val="between"/>
      </c:valAx>
      <c:spPr>
        <a:noFill/>
        <a:ln w="25400">
          <a:noFill/>
        </a:ln>
      </c:spPr>
    </c:plotArea>
    <c:legend>
      <c:legendPos val="b"/>
      <c:layout>
        <c:manualLayout>
          <c:xMode val="edge"/>
          <c:yMode val="edge"/>
          <c:x val="0.0118774147796743"/>
          <c:y val="0.851490887582714"/>
          <c:w val="0.97313958037854"/>
          <c:h val="0.132077187534657"/>
        </c:manualLayout>
      </c:layout>
      <c:overlay val="0"/>
      <c:txPr>
        <a:bodyPr/>
        <a:lstStyle/>
        <a:p>
          <a:pPr>
            <a:defRPr sz="12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200" dirty="0" smtClean="0"/>
              <a:t>In All Community Sizes,</a:t>
            </a:r>
            <a:r>
              <a:rPr lang="en-US" sz="1200" baseline="0" dirty="0" smtClean="0"/>
              <a:t> LOCAL NEWS was the Most Likely News Type to be Followed </a:t>
            </a:r>
            <a:r>
              <a:rPr lang="en-US" sz="1200" i="1" baseline="0" dirty="0" smtClean="0"/>
              <a:t>‘Most of the Time’</a:t>
            </a:r>
            <a:endParaRPr lang="en-US" sz="1200" i="1" baseline="0" dirty="0"/>
          </a:p>
        </c:rich>
      </c:tx>
      <c:layout>
        <c:manualLayout>
          <c:xMode val="edge"/>
          <c:yMode val="edge"/>
          <c:x val="0.0988652444512888"/>
          <c:y val="0.127548325854631"/>
        </c:manualLayout>
      </c:layout>
      <c:overlay val="0"/>
    </c:title>
    <c:autoTitleDeleted val="0"/>
    <c:plotArea>
      <c:layout>
        <c:manualLayout>
          <c:layoutTarget val="inner"/>
          <c:xMode val="edge"/>
          <c:yMode val="edge"/>
          <c:x val="0.179329853442212"/>
          <c:y val="0.208035544528842"/>
          <c:w val="0.776385788326032"/>
          <c:h val="0.55453063220403"/>
        </c:manualLayout>
      </c:layout>
      <c:barChart>
        <c:barDir val="bar"/>
        <c:grouping val="clustered"/>
        <c:varyColors val="0"/>
        <c:ser>
          <c:idx val="0"/>
          <c:order val="0"/>
          <c:tx>
            <c:strRef>
              <c:f>Sheet1!$B$103:$B$104</c:f>
              <c:strCache>
                <c:ptCount val="1"/>
                <c:pt idx="0">
                  <c:v>Communities Under 5,000 Population</c:v>
                </c:pt>
              </c:strCache>
            </c:strRef>
          </c:tx>
          <c:invertIfNegative val="0"/>
          <c:cat>
            <c:strRef>
              <c:f>Sheet1!$A$105:$A$114</c:f>
              <c:strCache>
                <c:ptCount val="10"/>
                <c:pt idx="0">
                  <c:v>International News</c:v>
                </c:pt>
                <c:pt idx="1">
                  <c:v>Most of the time</c:v>
                </c:pt>
                <c:pt idx="4">
                  <c:v>National News</c:v>
                </c:pt>
                <c:pt idx="5">
                  <c:v>Most of the time</c:v>
                </c:pt>
                <c:pt idx="8">
                  <c:v>Local News</c:v>
                </c:pt>
                <c:pt idx="9">
                  <c:v>Most of the time</c:v>
                </c:pt>
              </c:strCache>
            </c:strRef>
          </c:cat>
          <c:val>
            <c:numRef>
              <c:f>Sheet1!$B$105:$B$114</c:f>
              <c:numCache>
                <c:formatCode>0.0\%</c:formatCode>
                <c:ptCount val="10"/>
                <c:pt idx="1">
                  <c:v>46.9</c:v>
                </c:pt>
                <c:pt idx="5">
                  <c:v>71.0</c:v>
                </c:pt>
                <c:pt idx="9">
                  <c:v>79.4</c:v>
                </c:pt>
              </c:numCache>
            </c:numRef>
          </c:val>
        </c:ser>
        <c:ser>
          <c:idx val="1"/>
          <c:order val="1"/>
          <c:tx>
            <c:strRef>
              <c:f>Sheet1!$C$103:$C$104</c:f>
              <c:strCache>
                <c:ptCount val="1"/>
                <c:pt idx="0">
                  <c:v>Communities 5K-10K</c:v>
                </c:pt>
              </c:strCache>
            </c:strRef>
          </c:tx>
          <c:invertIfNegative val="0"/>
          <c:cat>
            <c:strRef>
              <c:f>Sheet1!$A$105:$A$114</c:f>
              <c:strCache>
                <c:ptCount val="10"/>
                <c:pt idx="0">
                  <c:v>International News</c:v>
                </c:pt>
                <c:pt idx="1">
                  <c:v>Most of the time</c:v>
                </c:pt>
                <c:pt idx="4">
                  <c:v>National News</c:v>
                </c:pt>
                <c:pt idx="5">
                  <c:v>Most of the time</c:v>
                </c:pt>
                <c:pt idx="8">
                  <c:v>Local News</c:v>
                </c:pt>
                <c:pt idx="9">
                  <c:v>Most of the time</c:v>
                </c:pt>
              </c:strCache>
            </c:strRef>
          </c:cat>
          <c:val>
            <c:numRef>
              <c:f>Sheet1!$C$105:$C$114</c:f>
              <c:numCache>
                <c:formatCode>0.0\%</c:formatCode>
                <c:ptCount val="10"/>
                <c:pt idx="1">
                  <c:v>46.4</c:v>
                </c:pt>
                <c:pt idx="5">
                  <c:v>62.1</c:v>
                </c:pt>
                <c:pt idx="9">
                  <c:v>75.0</c:v>
                </c:pt>
              </c:numCache>
            </c:numRef>
          </c:val>
        </c:ser>
        <c:ser>
          <c:idx val="2"/>
          <c:order val="2"/>
          <c:tx>
            <c:strRef>
              <c:f>Sheet1!$D$103:$D$104</c:f>
              <c:strCache>
                <c:ptCount val="1"/>
                <c:pt idx="0">
                  <c:v>Communities 10K-50K</c:v>
                </c:pt>
              </c:strCache>
            </c:strRef>
          </c:tx>
          <c:invertIfNegative val="0"/>
          <c:cat>
            <c:strRef>
              <c:f>Sheet1!$A$105:$A$114</c:f>
              <c:strCache>
                <c:ptCount val="10"/>
                <c:pt idx="0">
                  <c:v>International News</c:v>
                </c:pt>
                <c:pt idx="1">
                  <c:v>Most of the time</c:v>
                </c:pt>
                <c:pt idx="4">
                  <c:v>National News</c:v>
                </c:pt>
                <c:pt idx="5">
                  <c:v>Most of the time</c:v>
                </c:pt>
                <c:pt idx="8">
                  <c:v>Local News</c:v>
                </c:pt>
                <c:pt idx="9">
                  <c:v>Most of the time</c:v>
                </c:pt>
              </c:strCache>
            </c:strRef>
          </c:cat>
          <c:val>
            <c:numRef>
              <c:f>Sheet1!$D$105:$D$114</c:f>
              <c:numCache>
                <c:formatCode>0.0\%</c:formatCode>
                <c:ptCount val="10"/>
                <c:pt idx="1">
                  <c:v>52.2</c:v>
                </c:pt>
                <c:pt idx="5">
                  <c:v>6.8</c:v>
                </c:pt>
                <c:pt idx="9">
                  <c:v>79.4</c:v>
                </c:pt>
              </c:numCache>
            </c:numRef>
          </c:val>
        </c:ser>
        <c:ser>
          <c:idx val="3"/>
          <c:order val="3"/>
          <c:tx>
            <c:strRef>
              <c:f>Sheet1!$E$103:$E$104</c:f>
              <c:strCache>
                <c:ptCount val="1"/>
                <c:pt idx="0">
                  <c:v>Communities 50K -100K</c:v>
                </c:pt>
              </c:strCache>
            </c:strRef>
          </c:tx>
          <c:invertIfNegative val="0"/>
          <c:cat>
            <c:strRef>
              <c:f>Sheet1!$A$105:$A$114</c:f>
              <c:strCache>
                <c:ptCount val="10"/>
                <c:pt idx="0">
                  <c:v>International News</c:v>
                </c:pt>
                <c:pt idx="1">
                  <c:v>Most of the time</c:v>
                </c:pt>
                <c:pt idx="4">
                  <c:v>National News</c:v>
                </c:pt>
                <c:pt idx="5">
                  <c:v>Most of the time</c:v>
                </c:pt>
                <c:pt idx="8">
                  <c:v>Local News</c:v>
                </c:pt>
                <c:pt idx="9">
                  <c:v>Most of the time</c:v>
                </c:pt>
              </c:strCache>
            </c:strRef>
          </c:cat>
          <c:val>
            <c:numRef>
              <c:f>Sheet1!$E$105:$E$114</c:f>
              <c:numCache>
                <c:formatCode>0.0\%</c:formatCode>
                <c:ptCount val="10"/>
                <c:pt idx="1">
                  <c:v>47.9</c:v>
                </c:pt>
                <c:pt idx="5">
                  <c:v>64.0</c:v>
                </c:pt>
                <c:pt idx="9">
                  <c:v>66.9</c:v>
                </c:pt>
              </c:numCache>
            </c:numRef>
          </c:val>
        </c:ser>
        <c:ser>
          <c:idx val="4"/>
          <c:order val="4"/>
          <c:tx>
            <c:strRef>
              <c:f>Sheet1!$F$103:$F$104</c:f>
              <c:strCache>
                <c:ptCount val="1"/>
                <c:pt idx="0">
                  <c:v>Communities 100K+</c:v>
                </c:pt>
              </c:strCache>
            </c:strRef>
          </c:tx>
          <c:invertIfNegative val="0"/>
          <c:dLbls>
            <c:txPr>
              <a:bodyPr/>
              <a:lstStyle/>
              <a:p>
                <a:pPr>
                  <a:defRPr sz="1000" b="1"/>
                </a:pPr>
                <a:endParaRPr lang="en-US"/>
              </a:p>
            </c:txPr>
            <c:showLegendKey val="0"/>
            <c:showVal val="1"/>
            <c:showCatName val="0"/>
            <c:showSerName val="0"/>
            <c:showPercent val="0"/>
            <c:showBubbleSize val="0"/>
            <c:showLeaderLines val="0"/>
          </c:dLbls>
          <c:cat>
            <c:strRef>
              <c:f>Sheet1!$A$105:$A$114</c:f>
              <c:strCache>
                <c:ptCount val="10"/>
                <c:pt idx="0">
                  <c:v>International News</c:v>
                </c:pt>
                <c:pt idx="1">
                  <c:v>Most of the time</c:v>
                </c:pt>
                <c:pt idx="4">
                  <c:v>National News</c:v>
                </c:pt>
                <c:pt idx="5">
                  <c:v>Most of the time</c:v>
                </c:pt>
                <c:pt idx="8">
                  <c:v>Local News</c:v>
                </c:pt>
                <c:pt idx="9">
                  <c:v>Most of the time</c:v>
                </c:pt>
              </c:strCache>
            </c:strRef>
          </c:cat>
          <c:val>
            <c:numRef>
              <c:f>Sheet1!$F$105:$F$114</c:f>
              <c:numCache>
                <c:formatCode>0.0\%</c:formatCode>
                <c:ptCount val="10"/>
                <c:pt idx="1">
                  <c:v>55.3</c:v>
                </c:pt>
                <c:pt idx="5">
                  <c:v>71.5</c:v>
                </c:pt>
                <c:pt idx="9">
                  <c:v>80.1</c:v>
                </c:pt>
              </c:numCache>
            </c:numRef>
          </c:val>
        </c:ser>
        <c:dLbls>
          <c:showLegendKey val="0"/>
          <c:showVal val="0"/>
          <c:showCatName val="0"/>
          <c:showSerName val="0"/>
          <c:showPercent val="0"/>
          <c:showBubbleSize val="0"/>
        </c:dLbls>
        <c:gapWidth val="75"/>
        <c:axId val="-2132656984"/>
        <c:axId val="-2131779064"/>
      </c:barChart>
      <c:catAx>
        <c:axId val="-2132656984"/>
        <c:scaling>
          <c:orientation val="minMax"/>
        </c:scaling>
        <c:delete val="0"/>
        <c:axPos val="l"/>
        <c:majorTickMark val="none"/>
        <c:minorTickMark val="none"/>
        <c:tickLblPos val="nextTo"/>
        <c:txPr>
          <a:bodyPr/>
          <a:lstStyle/>
          <a:p>
            <a:pPr>
              <a:defRPr b="1"/>
            </a:pPr>
            <a:endParaRPr lang="en-US"/>
          </a:p>
        </c:txPr>
        <c:crossAx val="-2131779064"/>
        <c:crosses val="autoZero"/>
        <c:auto val="1"/>
        <c:lblAlgn val="ctr"/>
        <c:lblOffset val="100"/>
        <c:noMultiLvlLbl val="0"/>
      </c:catAx>
      <c:valAx>
        <c:axId val="-2131779064"/>
        <c:scaling>
          <c:orientation val="minMax"/>
          <c:max val="100.0"/>
        </c:scaling>
        <c:delete val="0"/>
        <c:axPos val="b"/>
        <c:majorGridlines/>
        <c:numFmt formatCode="0.0\%" sourceLinked="1"/>
        <c:majorTickMark val="none"/>
        <c:minorTickMark val="none"/>
        <c:tickLblPos val="nextTo"/>
        <c:spPr>
          <a:ln w="9525">
            <a:noFill/>
          </a:ln>
        </c:spPr>
        <c:crossAx val="-2132656984"/>
        <c:crosses val="autoZero"/>
        <c:crossBetween val="between"/>
      </c:valAx>
    </c:plotArea>
    <c:legend>
      <c:legendPos val="b"/>
      <c:layout>
        <c:manualLayout>
          <c:xMode val="edge"/>
          <c:yMode val="edge"/>
          <c:x val="0.0637447035925376"/>
          <c:y val="0.837950942898315"/>
          <c:w val="0.878313978243045"/>
          <c:h val="0.144456184570012"/>
        </c:manualLayout>
      </c:layout>
      <c:overlay val="0"/>
      <c:txPr>
        <a:bodyPr/>
        <a:lstStyle/>
        <a:p>
          <a:pPr>
            <a:defRPr sz="120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a:pPr>
            <a:r>
              <a:rPr lang="en-US" sz="1200" dirty="0" smtClean="0"/>
              <a:t>In Smaller</a:t>
            </a:r>
            <a:r>
              <a:rPr lang="en-US" sz="1200" baseline="0" dirty="0" smtClean="0"/>
              <a:t> Community Respondents Were More Likely to Have Lived in the Community Longer and Have Established Connections to the Community</a:t>
            </a:r>
            <a:endParaRPr lang="en-US" sz="1200" baseline="0" dirty="0"/>
          </a:p>
        </c:rich>
      </c:tx>
      <c:layout>
        <c:manualLayout>
          <c:xMode val="edge"/>
          <c:yMode val="edge"/>
          <c:x val="0.143827220635714"/>
          <c:y val="0.0576492950008005"/>
        </c:manualLayout>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0.169853068507024"/>
          <c:y val="0.136584308951336"/>
          <c:w val="0.795121894599185"/>
          <c:h val="0.663930973087626"/>
        </c:manualLayout>
      </c:layout>
      <c:bar3DChart>
        <c:barDir val="bar"/>
        <c:grouping val="stacked"/>
        <c:varyColors val="0"/>
        <c:ser>
          <c:idx val="0"/>
          <c:order val="0"/>
          <c:tx>
            <c:strRef>
              <c:f>Sheet1!$A$58</c:f>
              <c:strCache>
                <c:ptCount val="1"/>
                <c:pt idx="0">
                  <c:v>Communities Under 5,000 Population</c:v>
                </c:pt>
              </c:strCache>
            </c:strRef>
          </c:tx>
          <c:invertIfNegative val="0"/>
          <c:dLbls>
            <c:txPr>
              <a:bodyPr/>
              <a:lstStyle/>
              <a:p>
                <a:pPr>
                  <a:defRPr sz="1000" b="1"/>
                </a:pPr>
                <a:endParaRPr lang="en-US"/>
              </a:p>
            </c:txPr>
            <c:showLegendKey val="0"/>
            <c:showVal val="1"/>
            <c:showCatName val="0"/>
            <c:showSerName val="0"/>
            <c:showPercent val="0"/>
            <c:showBubbleSize val="0"/>
            <c:showLeaderLines val="0"/>
          </c:dLbls>
          <c:cat>
            <c:strRef>
              <c:f>Sheet1!$B$57:$G$57</c:f>
              <c:strCache>
                <c:ptCount val="6"/>
                <c:pt idx="0">
                  <c:v>Less than 1 year</c:v>
                </c:pt>
                <c:pt idx="1">
                  <c:v>1 to 5 years</c:v>
                </c:pt>
                <c:pt idx="2">
                  <c:v>6 to 10 years</c:v>
                </c:pt>
                <c:pt idx="3">
                  <c:v>11 to 20 years</c:v>
                </c:pt>
                <c:pt idx="4">
                  <c:v>More than 20 years</c:v>
                </c:pt>
                <c:pt idx="5">
                  <c:v>All your life</c:v>
                </c:pt>
              </c:strCache>
            </c:strRef>
          </c:cat>
          <c:val>
            <c:numRef>
              <c:f>Sheet1!$B$58:$G$58</c:f>
              <c:numCache>
                <c:formatCode>0.0\%</c:formatCode>
                <c:ptCount val="6"/>
                <c:pt idx="0">
                  <c:v>8.5</c:v>
                </c:pt>
                <c:pt idx="1">
                  <c:v>7.3</c:v>
                </c:pt>
                <c:pt idx="2">
                  <c:v>15.5</c:v>
                </c:pt>
                <c:pt idx="3">
                  <c:v>46.0</c:v>
                </c:pt>
                <c:pt idx="4">
                  <c:v>22.7</c:v>
                </c:pt>
                <c:pt idx="5">
                  <c:v>29.25</c:v>
                </c:pt>
              </c:numCache>
            </c:numRef>
          </c:val>
        </c:ser>
        <c:ser>
          <c:idx val="1"/>
          <c:order val="1"/>
          <c:tx>
            <c:strRef>
              <c:f>Sheet1!$A$59</c:f>
              <c:strCache>
                <c:ptCount val="1"/>
                <c:pt idx="0">
                  <c:v>Communities 5K-10K</c:v>
                </c:pt>
              </c:strCache>
            </c:strRef>
          </c:tx>
          <c:invertIfNegative val="0"/>
          <c:dLbls>
            <c:dLbl>
              <c:idx val="0"/>
              <c:layout>
                <c:manualLayout>
                  <c:x val="0.00297800043216179"/>
                  <c:y val="0.0199555251925848"/>
                </c:manualLayout>
              </c:layout>
              <c:showLegendKey val="0"/>
              <c:showVal val="1"/>
              <c:showCatName val="0"/>
              <c:showSerName val="0"/>
              <c:showPercent val="0"/>
              <c:showBubbleSize val="0"/>
            </c:dLbl>
            <c:txPr>
              <a:bodyPr/>
              <a:lstStyle/>
              <a:p>
                <a:pPr>
                  <a:defRPr sz="1000" b="1"/>
                </a:pPr>
                <a:endParaRPr lang="en-US"/>
              </a:p>
            </c:txPr>
            <c:showLegendKey val="0"/>
            <c:showVal val="1"/>
            <c:showCatName val="0"/>
            <c:showSerName val="0"/>
            <c:showPercent val="0"/>
            <c:showBubbleSize val="0"/>
            <c:showLeaderLines val="0"/>
          </c:dLbls>
          <c:cat>
            <c:strRef>
              <c:f>Sheet1!$B$57:$G$57</c:f>
              <c:strCache>
                <c:ptCount val="6"/>
                <c:pt idx="0">
                  <c:v>Less than 1 year</c:v>
                </c:pt>
                <c:pt idx="1">
                  <c:v>1 to 5 years</c:v>
                </c:pt>
                <c:pt idx="2">
                  <c:v>6 to 10 years</c:v>
                </c:pt>
                <c:pt idx="3">
                  <c:v>11 to 20 years</c:v>
                </c:pt>
                <c:pt idx="4">
                  <c:v>More than 20 years</c:v>
                </c:pt>
                <c:pt idx="5">
                  <c:v>All your life</c:v>
                </c:pt>
              </c:strCache>
            </c:strRef>
          </c:cat>
          <c:val>
            <c:numRef>
              <c:f>Sheet1!$B$59:$G$59</c:f>
              <c:numCache>
                <c:formatCode>0.0\%</c:formatCode>
                <c:ptCount val="6"/>
                <c:pt idx="0">
                  <c:v>0.4</c:v>
                </c:pt>
                <c:pt idx="1">
                  <c:v>3.8</c:v>
                </c:pt>
                <c:pt idx="2">
                  <c:v>8.0</c:v>
                </c:pt>
                <c:pt idx="3">
                  <c:v>20.0</c:v>
                </c:pt>
                <c:pt idx="4">
                  <c:v>49.4</c:v>
                </c:pt>
                <c:pt idx="5">
                  <c:v>18.4</c:v>
                </c:pt>
              </c:numCache>
            </c:numRef>
          </c:val>
        </c:ser>
        <c:ser>
          <c:idx val="2"/>
          <c:order val="2"/>
          <c:tx>
            <c:strRef>
              <c:f>Sheet1!$A$60</c:f>
              <c:strCache>
                <c:ptCount val="1"/>
                <c:pt idx="0">
                  <c:v>Communities 10K-50K</c:v>
                </c:pt>
              </c:strCache>
            </c:strRef>
          </c:tx>
          <c:invertIfNegative val="0"/>
          <c:dLbls>
            <c:dLbl>
              <c:idx val="0"/>
              <c:layout>
                <c:manualLayout>
                  <c:x val="0.00148900021608092"/>
                  <c:y val="-0.0288246475004002"/>
                </c:manualLayout>
              </c:layout>
              <c:showLegendKey val="0"/>
              <c:showVal val="1"/>
              <c:showCatName val="0"/>
              <c:showSerName val="0"/>
              <c:showPercent val="0"/>
              <c:showBubbleSize val="0"/>
            </c:dLbl>
            <c:dLbl>
              <c:idx val="1"/>
              <c:layout>
                <c:manualLayout>
                  <c:x val="0.00446700064824269"/>
                  <c:y val="-0.0155209640386771"/>
                </c:manualLayout>
              </c:layout>
              <c:showLegendKey val="0"/>
              <c:showVal val="1"/>
              <c:showCatName val="0"/>
              <c:showSerName val="0"/>
              <c:showPercent val="0"/>
              <c:showBubbleSize val="0"/>
            </c:dLbl>
            <c:txPr>
              <a:bodyPr/>
              <a:lstStyle/>
              <a:p>
                <a:pPr>
                  <a:defRPr b="1"/>
                </a:pPr>
                <a:endParaRPr lang="en-US"/>
              </a:p>
            </c:txPr>
            <c:showLegendKey val="0"/>
            <c:showVal val="1"/>
            <c:showCatName val="0"/>
            <c:showSerName val="0"/>
            <c:showPercent val="0"/>
            <c:showBubbleSize val="0"/>
            <c:showLeaderLines val="0"/>
          </c:dLbls>
          <c:cat>
            <c:strRef>
              <c:f>Sheet1!$B$57:$G$57</c:f>
              <c:strCache>
                <c:ptCount val="6"/>
                <c:pt idx="0">
                  <c:v>Less than 1 year</c:v>
                </c:pt>
                <c:pt idx="1">
                  <c:v>1 to 5 years</c:v>
                </c:pt>
                <c:pt idx="2">
                  <c:v>6 to 10 years</c:v>
                </c:pt>
                <c:pt idx="3">
                  <c:v>11 to 20 years</c:v>
                </c:pt>
                <c:pt idx="4">
                  <c:v>More than 20 years</c:v>
                </c:pt>
                <c:pt idx="5">
                  <c:v>All your life</c:v>
                </c:pt>
              </c:strCache>
            </c:strRef>
          </c:cat>
          <c:val>
            <c:numRef>
              <c:f>Sheet1!$B$60:$G$60</c:f>
              <c:numCache>
                <c:formatCode>0.0\%</c:formatCode>
                <c:ptCount val="6"/>
                <c:pt idx="0">
                  <c:v>5.4</c:v>
                </c:pt>
                <c:pt idx="1">
                  <c:v>5.4</c:v>
                </c:pt>
                <c:pt idx="2">
                  <c:v>10.7</c:v>
                </c:pt>
                <c:pt idx="3">
                  <c:v>20.4</c:v>
                </c:pt>
                <c:pt idx="4">
                  <c:v>49.2</c:v>
                </c:pt>
                <c:pt idx="5">
                  <c:v>14.2</c:v>
                </c:pt>
              </c:numCache>
            </c:numRef>
          </c:val>
        </c:ser>
        <c:ser>
          <c:idx val="3"/>
          <c:order val="3"/>
          <c:tx>
            <c:strRef>
              <c:f>Sheet1!$A$61</c:f>
              <c:strCache>
                <c:ptCount val="1"/>
                <c:pt idx="0">
                  <c:v>Communities 50K -100K</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Sheet1!$B$57:$G$57</c:f>
              <c:strCache>
                <c:ptCount val="6"/>
                <c:pt idx="0">
                  <c:v>Less than 1 year</c:v>
                </c:pt>
                <c:pt idx="1">
                  <c:v>1 to 5 years</c:v>
                </c:pt>
                <c:pt idx="2">
                  <c:v>6 to 10 years</c:v>
                </c:pt>
                <c:pt idx="3">
                  <c:v>11 to 20 years</c:v>
                </c:pt>
                <c:pt idx="4">
                  <c:v>More than 20 years</c:v>
                </c:pt>
                <c:pt idx="5">
                  <c:v>All your life</c:v>
                </c:pt>
              </c:strCache>
            </c:strRef>
          </c:cat>
          <c:val>
            <c:numRef>
              <c:f>Sheet1!$B$61:$G$61</c:f>
              <c:numCache>
                <c:formatCode>0.0\%</c:formatCode>
                <c:ptCount val="6"/>
                <c:pt idx="0">
                  <c:v>1.6</c:v>
                </c:pt>
                <c:pt idx="1">
                  <c:v>5.5</c:v>
                </c:pt>
                <c:pt idx="2">
                  <c:v>18.6</c:v>
                </c:pt>
                <c:pt idx="3">
                  <c:v>17.2</c:v>
                </c:pt>
                <c:pt idx="4">
                  <c:v>44.8</c:v>
                </c:pt>
                <c:pt idx="5">
                  <c:v>12.3</c:v>
                </c:pt>
              </c:numCache>
            </c:numRef>
          </c:val>
        </c:ser>
        <c:ser>
          <c:idx val="4"/>
          <c:order val="4"/>
          <c:tx>
            <c:strRef>
              <c:f>Sheet1!$A$62</c:f>
              <c:strCache>
                <c:ptCount val="1"/>
                <c:pt idx="0">
                  <c:v>Communities 100K+</c:v>
                </c:pt>
              </c:strCache>
            </c:strRef>
          </c:tx>
          <c:invertIfNegative val="0"/>
          <c:dLbls>
            <c:dLbl>
              <c:idx val="0"/>
              <c:layout>
                <c:manualLayout>
                  <c:x val="0.0238240034572943"/>
                  <c:y val="-0.0266073669234465"/>
                </c:manualLayout>
              </c:layout>
              <c:showLegendKey val="0"/>
              <c:showVal val="1"/>
              <c:showCatName val="0"/>
              <c:showSerName val="0"/>
              <c:showPercent val="0"/>
              <c:showBubbleSize val="0"/>
            </c:dLbl>
            <c:dLbl>
              <c:idx val="1"/>
              <c:layout>
                <c:manualLayout>
                  <c:x val="0.00595600086432359"/>
                  <c:y val="-0.0199555251925848"/>
                </c:manualLayout>
              </c:layout>
              <c:showLegendKey val="0"/>
              <c:showVal val="1"/>
              <c:showCatName val="0"/>
              <c:showSerName val="0"/>
              <c:showPercent val="0"/>
              <c:showBubbleSize val="0"/>
            </c:dLbl>
            <c:dLbl>
              <c:idx val="4"/>
              <c:layout>
                <c:manualLayout>
                  <c:x val="0.014890002160809"/>
                  <c:y val="-0.0221728057695386"/>
                </c:manualLayout>
              </c:layout>
              <c:showLegendKey val="0"/>
              <c:showVal val="1"/>
              <c:showCatName val="0"/>
              <c:showSerName val="0"/>
              <c:showPercent val="0"/>
              <c:showBubbleSize val="0"/>
            </c:dLbl>
            <c:txPr>
              <a:bodyPr/>
              <a:lstStyle/>
              <a:p>
                <a:pPr>
                  <a:defRPr b="1"/>
                </a:pPr>
                <a:endParaRPr lang="en-US"/>
              </a:p>
            </c:txPr>
            <c:showLegendKey val="0"/>
            <c:showVal val="1"/>
            <c:showCatName val="0"/>
            <c:showSerName val="0"/>
            <c:showPercent val="0"/>
            <c:showBubbleSize val="0"/>
            <c:showLeaderLines val="0"/>
          </c:dLbls>
          <c:cat>
            <c:strRef>
              <c:f>Sheet1!$B$57:$G$57</c:f>
              <c:strCache>
                <c:ptCount val="6"/>
                <c:pt idx="0">
                  <c:v>Less than 1 year</c:v>
                </c:pt>
                <c:pt idx="1">
                  <c:v>1 to 5 years</c:v>
                </c:pt>
                <c:pt idx="2">
                  <c:v>6 to 10 years</c:v>
                </c:pt>
                <c:pt idx="3">
                  <c:v>11 to 20 years</c:v>
                </c:pt>
                <c:pt idx="4">
                  <c:v>More than 20 years</c:v>
                </c:pt>
                <c:pt idx="5">
                  <c:v>All your life</c:v>
                </c:pt>
              </c:strCache>
            </c:strRef>
          </c:cat>
          <c:val>
            <c:numRef>
              <c:f>Sheet1!$B$62:$G$62</c:f>
              <c:numCache>
                <c:formatCode>0.0\%</c:formatCode>
                <c:ptCount val="6"/>
                <c:pt idx="0">
                  <c:v>0.6</c:v>
                </c:pt>
                <c:pt idx="1">
                  <c:v>2.6</c:v>
                </c:pt>
                <c:pt idx="2">
                  <c:v>7.9</c:v>
                </c:pt>
                <c:pt idx="3">
                  <c:v>13.8</c:v>
                </c:pt>
                <c:pt idx="4">
                  <c:v>53.2</c:v>
                </c:pt>
                <c:pt idx="5">
                  <c:v>21.9</c:v>
                </c:pt>
              </c:numCache>
            </c:numRef>
          </c:val>
        </c:ser>
        <c:dLbls>
          <c:showLegendKey val="0"/>
          <c:showVal val="0"/>
          <c:showCatName val="0"/>
          <c:showSerName val="0"/>
          <c:showPercent val="0"/>
          <c:showBubbleSize val="0"/>
        </c:dLbls>
        <c:gapWidth val="75"/>
        <c:shape val="box"/>
        <c:axId val="-2111101560"/>
        <c:axId val="-2110819928"/>
        <c:axId val="0"/>
      </c:bar3DChart>
      <c:catAx>
        <c:axId val="-2111101560"/>
        <c:scaling>
          <c:orientation val="minMax"/>
        </c:scaling>
        <c:delete val="0"/>
        <c:axPos val="l"/>
        <c:majorTickMark val="none"/>
        <c:minorTickMark val="none"/>
        <c:tickLblPos val="nextTo"/>
        <c:txPr>
          <a:bodyPr/>
          <a:lstStyle/>
          <a:p>
            <a:pPr>
              <a:defRPr b="1"/>
            </a:pPr>
            <a:endParaRPr lang="en-US"/>
          </a:p>
        </c:txPr>
        <c:crossAx val="-2110819928"/>
        <c:crosses val="autoZero"/>
        <c:auto val="1"/>
        <c:lblAlgn val="ctr"/>
        <c:lblOffset val="100"/>
        <c:noMultiLvlLbl val="0"/>
      </c:catAx>
      <c:valAx>
        <c:axId val="-2110819928"/>
        <c:scaling>
          <c:orientation val="minMax"/>
          <c:max val="100.0"/>
        </c:scaling>
        <c:delete val="0"/>
        <c:axPos val="b"/>
        <c:majorGridlines/>
        <c:numFmt formatCode="0.0\%" sourceLinked="1"/>
        <c:majorTickMark val="none"/>
        <c:minorTickMark val="none"/>
        <c:tickLblPos val="nextTo"/>
        <c:spPr>
          <a:ln w="9525">
            <a:noFill/>
          </a:ln>
        </c:spPr>
        <c:txPr>
          <a:bodyPr/>
          <a:lstStyle/>
          <a:p>
            <a:pPr>
              <a:defRPr b="1"/>
            </a:pPr>
            <a:endParaRPr lang="en-US"/>
          </a:p>
        </c:txPr>
        <c:crossAx val="-2111101560"/>
        <c:crosses val="autoZero"/>
        <c:crossBetween val="between"/>
      </c:valAx>
    </c:plotArea>
    <c:legend>
      <c:legendPos val="b"/>
      <c:layout>
        <c:manualLayout>
          <c:xMode val="edge"/>
          <c:yMode val="edge"/>
          <c:x val="0.0254790213352627"/>
          <c:y val="0.854350156091315"/>
          <c:w val="0.94457483943712"/>
          <c:h val="0.145649843908685"/>
        </c:manualLayout>
      </c:layout>
      <c:overlay val="0"/>
      <c:txPr>
        <a:bodyPr/>
        <a:lstStyle/>
        <a:p>
          <a:pPr>
            <a:defRPr sz="1200"/>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a:pPr>
            <a:r>
              <a:rPr lang="en-US" sz="1200"/>
              <a:t>Respondents</a:t>
            </a:r>
            <a:r>
              <a:rPr lang="en-US" sz="1200" baseline="0"/>
              <a:t> in Smaller Communities Were Significantly More Likely to Know the Names of All of Their Neighbours Suggesting Greater Levels of Engagement with the Community Overall as Compared to People in More Urban Areas</a:t>
            </a:r>
            <a:endParaRPr lang="en-US" sz="1200"/>
          </a:p>
        </c:rich>
      </c:tx>
      <c:layout>
        <c:manualLayout>
          <c:xMode val="edge"/>
          <c:yMode val="edge"/>
          <c:x val="0.0998072876025632"/>
          <c:y val="0.0373831775700934"/>
        </c:manualLayout>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0.289896195408006"/>
          <c:y val="0.154672713223931"/>
          <c:w val="0.674784705965808"/>
          <c:h val="0.647112922216499"/>
        </c:manualLayout>
      </c:layout>
      <c:bar3DChart>
        <c:barDir val="bar"/>
        <c:grouping val="stacked"/>
        <c:varyColors val="0"/>
        <c:ser>
          <c:idx val="0"/>
          <c:order val="0"/>
          <c:tx>
            <c:strRef>
              <c:f>[1]Sheet1!$A$918</c:f>
              <c:strCache>
                <c:ptCount val="1"/>
                <c:pt idx="0">
                  <c:v>Yes, know them all</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[1]Sheet1!$B$917:$F$917</c:f>
              <c:strCache>
                <c:ptCount val="5"/>
                <c:pt idx="0">
                  <c:v>Communities Under 5,00 Population</c:v>
                </c:pt>
                <c:pt idx="1">
                  <c:v>Communities 5K-10K</c:v>
                </c:pt>
                <c:pt idx="2">
                  <c:v>Communities 10K-50K</c:v>
                </c:pt>
                <c:pt idx="3">
                  <c:v>Communities 50K -100K</c:v>
                </c:pt>
                <c:pt idx="4">
                  <c:v>Communities 100K+</c:v>
                </c:pt>
              </c:strCache>
            </c:strRef>
          </c:cat>
          <c:val>
            <c:numRef>
              <c:f>[1]Sheet1!$B$918:$F$918</c:f>
              <c:numCache>
                <c:formatCode>0.0\%</c:formatCode>
                <c:ptCount val="5"/>
                <c:pt idx="0">
                  <c:v>66.0</c:v>
                </c:pt>
                <c:pt idx="1">
                  <c:v>47.9</c:v>
                </c:pt>
                <c:pt idx="2">
                  <c:v>40.7</c:v>
                </c:pt>
                <c:pt idx="3">
                  <c:v>37.6</c:v>
                </c:pt>
                <c:pt idx="4">
                  <c:v>34.8</c:v>
                </c:pt>
              </c:numCache>
            </c:numRef>
          </c:val>
        </c:ser>
        <c:ser>
          <c:idx val="1"/>
          <c:order val="1"/>
          <c:tx>
            <c:strRef>
              <c:f>[1]Sheet1!$A$919</c:f>
              <c:strCache>
                <c:ptCount val="1"/>
                <c:pt idx="0">
                  <c:v>Yes, know only some</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[1]Sheet1!$B$917:$F$917</c:f>
              <c:strCache>
                <c:ptCount val="5"/>
                <c:pt idx="0">
                  <c:v>Communities Under 5,00 Population</c:v>
                </c:pt>
                <c:pt idx="1">
                  <c:v>Communities 5K-10K</c:v>
                </c:pt>
                <c:pt idx="2">
                  <c:v>Communities 10K-50K</c:v>
                </c:pt>
                <c:pt idx="3">
                  <c:v>Communities 50K -100K</c:v>
                </c:pt>
                <c:pt idx="4">
                  <c:v>Communities 100K+</c:v>
                </c:pt>
              </c:strCache>
            </c:strRef>
          </c:cat>
          <c:val>
            <c:numRef>
              <c:f>[1]Sheet1!$B$919:$F$919</c:f>
              <c:numCache>
                <c:formatCode>0.0\%</c:formatCode>
                <c:ptCount val="5"/>
                <c:pt idx="0">
                  <c:v>33.6</c:v>
                </c:pt>
                <c:pt idx="1">
                  <c:v>51.7</c:v>
                </c:pt>
                <c:pt idx="2">
                  <c:v>58.6</c:v>
                </c:pt>
                <c:pt idx="3">
                  <c:v>59.7</c:v>
                </c:pt>
                <c:pt idx="4">
                  <c:v>62.4</c:v>
                </c:pt>
              </c:numCache>
            </c:numRef>
          </c:val>
        </c:ser>
        <c:ser>
          <c:idx val="2"/>
          <c:order val="2"/>
          <c:tx>
            <c:strRef>
              <c:f>[1]Sheet1!$A$920</c:f>
              <c:strCache>
                <c:ptCount val="1"/>
                <c:pt idx="0">
                  <c:v>No, don't know any</c:v>
                </c:pt>
              </c:strCache>
            </c:strRef>
          </c:tx>
          <c:invertIfNegative val="0"/>
          <c:dLbls>
            <c:dLbl>
              <c:idx val="0"/>
              <c:layout>
                <c:manualLayout>
                  <c:x val="-1.10108838123416E-16"/>
                  <c:y val="0.00934579439252336"/>
                </c:manualLayout>
              </c:layout>
              <c:showLegendKey val="0"/>
              <c:showVal val="1"/>
              <c:showCatName val="0"/>
              <c:showSerName val="0"/>
              <c:showPercent val="0"/>
              <c:showBubbleSize val="0"/>
            </c:dLbl>
            <c:dLbl>
              <c:idx val="1"/>
              <c:layout>
                <c:manualLayout>
                  <c:x val="0.0"/>
                  <c:y val="0.0163551401869158"/>
                </c:manualLayout>
              </c:layout>
              <c:showLegendKey val="0"/>
              <c:showVal val="1"/>
              <c:showCatName val="0"/>
              <c:showSerName val="0"/>
              <c:showPercent val="0"/>
              <c:showBubbleSize val="0"/>
            </c:dLbl>
            <c:dLbl>
              <c:idx val="2"/>
              <c:layout>
                <c:manualLayout>
                  <c:x val="-0.003003003003003"/>
                  <c:y val="0.00934579439252336"/>
                </c:manualLayout>
              </c:layout>
              <c:showLegendKey val="0"/>
              <c:showVal val="1"/>
              <c:showCatName val="0"/>
              <c:showSerName val="0"/>
              <c:showPercent val="0"/>
              <c:showBubbleSize val="0"/>
            </c:dLbl>
            <c:dLbl>
              <c:idx val="3"/>
              <c:layout>
                <c:manualLayout>
                  <c:x val="0.00150150150150139"/>
                  <c:y val="0.0210280373831776"/>
                </c:manualLayout>
              </c:layout>
              <c:showLegendKey val="0"/>
              <c:showVal val="1"/>
              <c:showCatName val="0"/>
              <c:showSerName val="0"/>
              <c:showPercent val="0"/>
              <c:showBubbleSize val="0"/>
            </c:dLbl>
            <c:dLbl>
              <c:idx val="4"/>
              <c:layout>
                <c:manualLayout>
                  <c:x val="0.003003003003003"/>
                  <c:y val="0.0210280373831776"/>
                </c:manualLayout>
              </c:layout>
              <c:showLegendKey val="0"/>
              <c:showVal val="1"/>
              <c:showCatName val="0"/>
              <c:showSerName val="0"/>
              <c:showPercent val="0"/>
              <c:showBubbleSize val="0"/>
            </c:dLbl>
            <c:txPr>
              <a:bodyPr/>
              <a:lstStyle/>
              <a:p>
                <a:pPr>
                  <a:defRPr sz="1200" b="1"/>
                </a:pPr>
                <a:endParaRPr lang="en-US"/>
              </a:p>
            </c:txPr>
            <c:showLegendKey val="0"/>
            <c:showVal val="1"/>
            <c:showCatName val="0"/>
            <c:showSerName val="0"/>
            <c:showPercent val="0"/>
            <c:showBubbleSize val="0"/>
            <c:showLeaderLines val="0"/>
          </c:dLbls>
          <c:cat>
            <c:strRef>
              <c:f>[1]Sheet1!$B$917:$F$917</c:f>
              <c:strCache>
                <c:ptCount val="5"/>
                <c:pt idx="0">
                  <c:v>Communities Under 5,00 Population</c:v>
                </c:pt>
                <c:pt idx="1">
                  <c:v>Communities 5K-10K</c:v>
                </c:pt>
                <c:pt idx="2">
                  <c:v>Communities 10K-50K</c:v>
                </c:pt>
                <c:pt idx="3">
                  <c:v>Communities 50K -100K</c:v>
                </c:pt>
                <c:pt idx="4">
                  <c:v>Communities 100K+</c:v>
                </c:pt>
              </c:strCache>
            </c:strRef>
          </c:cat>
          <c:val>
            <c:numRef>
              <c:f>[1]Sheet1!$B$920:$F$920</c:f>
              <c:numCache>
                <c:formatCode>0.0\%</c:formatCode>
                <c:ptCount val="5"/>
                <c:pt idx="0">
                  <c:v>0.0</c:v>
                </c:pt>
                <c:pt idx="1">
                  <c:v>0.4</c:v>
                </c:pt>
                <c:pt idx="2">
                  <c:v>0.7</c:v>
                </c:pt>
                <c:pt idx="3">
                  <c:v>1.7</c:v>
                </c:pt>
                <c:pt idx="4">
                  <c:v>2.3</c:v>
                </c:pt>
              </c:numCache>
            </c:numRef>
          </c:val>
        </c:ser>
        <c:ser>
          <c:idx val="3"/>
          <c:order val="3"/>
          <c:tx>
            <c:strRef>
              <c:f>[1]Sheet1!$A$921</c:f>
              <c:strCache>
                <c:ptCount val="1"/>
                <c:pt idx="0">
                  <c:v>Do not have neighbours close by</c:v>
                </c:pt>
              </c:strCache>
            </c:strRef>
          </c:tx>
          <c:invertIfNegative val="0"/>
          <c:dLbls>
            <c:dLbl>
              <c:idx val="0"/>
              <c:layout>
                <c:manualLayout>
                  <c:x val="0.0480480480480481"/>
                  <c:y val="-0.0233648539259695"/>
                </c:manualLayout>
              </c:layout>
              <c:showLegendKey val="0"/>
              <c:showVal val="1"/>
              <c:showCatName val="0"/>
              <c:showSerName val="0"/>
              <c:showPercent val="0"/>
              <c:showBubbleSize val="0"/>
            </c:dLbl>
            <c:dLbl>
              <c:idx val="1"/>
              <c:layout>
                <c:manualLayout>
                  <c:x val="0.0375375375375375"/>
                  <c:y val="-0.0210280373831776"/>
                </c:manualLayout>
              </c:layout>
              <c:showLegendKey val="0"/>
              <c:showVal val="1"/>
              <c:showCatName val="0"/>
              <c:showSerName val="0"/>
              <c:showPercent val="0"/>
              <c:showBubbleSize val="0"/>
            </c:dLbl>
            <c:dLbl>
              <c:idx val="2"/>
              <c:layout>
                <c:manualLayout>
                  <c:x val="0.0450450450450449"/>
                  <c:y val="-0.0186915887850468"/>
                </c:manualLayout>
              </c:layout>
              <c:showLegendKey val="0"/>
              <c:showVal val="1"/>
              <c:showCatName val="0"/>
              <c:showSerName val="0"/>
              <c:showPercent val="0"/>
              <c:showBubbleSize val="0"/>
            </c:dLbl>
            <c:dLbl>
              <c:idx val="3"/>
              <c:layout>
                <c:manualLayout>
                  <c:x val="0.0390389208105743"/>
                  <c:y val="-0.0210280373831776"/>
                </c:manualLayout>
              </c:layout>
              <c:showLegendKey val="0"/>
              <c:showVal val="1"/>
              <c:showCatName val="0"/>
              <c:showSerName val="0"/>
              <c:showPercent val="0"/>
              <c:showBubbleSize val="0"/>
            </c:dLbl>
            <c:dLbl>
              <c:idx val="4"/>
              <c:layout>
                <c:manualLayout>
                  <c:x val="0.0435435435435435"/>
                  <c:y val="-0.0186915887850467"/>
                </c:manualLayout>
              </c:layout>
              <c:showLegendKey val="0"/>
              <c:showVal val="1"/>
              <c:showCatName val="0"/>
              <c:showSerName val="0"/>
              <c:showPercent val="0"/>
              <c:showBubbleSize val="0"/>
            </c:dLbl>
            <c:txPr>
              <a:bodyPr/>
              <a:lstStyle/>
              <a:p>
                <a:pPr>
                  <a:defRPr sz="1200" b="1"/>
                </a:pPr>
                <a:endParaRPr lang="en-US"/>
              </a:p>
            </c:txPr>
            <c:showLegendKey val="0"/>
            <c:showVal val="1"/>
            <c:showCatName val="0"/>
            <c:showSerName val="0"/>
            <c:showPercent val="0"/>
            <c:showBubbleSize val="0"/>
            <c:showLeaderLines val="0"/>
          </c:dLbls>
          <c:cat>
            <c:strRef>
              <c:f>[1]Sheet1!$B$917:$F$917</c:f>
              <c:strCache>
                <c:ptCount val="5"/>
                <c:pt idx="0">
                  <c:v>Communities Under 5,00 Population</c:v>
                </c:pt>
                <c:pt idx="1">
                  <c:v>Communities 5K-10K</c:v>
                </c:pt>
                <c:pt idx="2">
                  <c:v>Communities 10K-50K</c:v>
                </c:pt>
                <c:pt idx="3">
                  <c:v>Communities 50K -100K</c:v>
                </c:pt>
                <c:pt idx="4">
                  <c:v>Communities 100K+</c:v>
                </c:pt>
              </c:strCache>
            </c:strRef>
          </c:cat>
          <c:val>
            <c:numRef>
              <c:f>[1]Sheet1!$B$921:$F$921</c:f>
              <c:numCache>
                <c:formatCode>0.0\%</c:formatCode>
                <c:ptCount val="5"/>
                <c:pt idx="0">
                  <c:v>0.5</c:v>
                </c:pt>
                <c:pt idx="1">
                  <c:v>0.0</c:v>
                </c:pt>
                <c:pt idx="2">
                  <c:v>0.0</c:v>
                </c:pt>
                <c:pt idx="3">
                  <c:v>1.0</c:v>
                </c:pt>
                <c:pt idx="4">
                  <c:v>0.5</c:v>
                </c:pt>
              </c:numCache>
            </c:numRef>
          </c:val>
        </c:ser>
        <c:dLbls>
          <c:showLegendKey val="0"/>
          <c:showVal val="0"/>
          <c:showCatName val="0"/>
          <c:showSerName val="0"/>
          <c:showPercent val="0"/>
          <c:showBubbleSize val="0"/>
        </c:dLbls>
        <c:gapWidth val="75"/>
        <c:shape val="box"/>
        <c:axId val="-2110888712"/>
        <c:axId val="-2110895928"/>
        <c:axId val="0"/>
      </c:bar3DChart>
      <c:catAx>
        <c:axId val="-2110888712"/>
        <c:scaling>
          <c:orientation val="minMax"/>
        </c:scaling>
        <c:delete val="0"/>
        <c:axPos val="l"/>
        <c:majorTickMark val="none"/>
        <c:minorTickMark val="none"/>
        <c:tickLblPos val="nextTo"/>
        <c:txPr>
          <a:bodyPr/>
          <a:lstStyle/>
          <a:p>
            <a:pPr>
              <a:defRPr b="1"/>
            </a:pPr>
            <a:endParaRPr lang="en-US"/>
          </a:p>
        </c:txPr>
        <c:crossAx val="-2110895928"/>
        <c:crosses val="autoZero"/>
        <c:auto val="1"/>
        <c:lblAlgn val="ctr"/>
        <c:lblOffset val="100"/>
        <c:noMultiLvlLbl val="0"/>
      </c:catAx>
      <c:valAx>
        <c:axId val="-2110895928"/>
        <c:scaling>
          <c:orientation val="minMax"/>
          <c:max val="100.0"/>
        </c:scaling>
        <c:delete val="0"/>
        <c:axPos val="b"/>
        <c:majorGridlines/>
        <c:numFmt formatCode="0.0\%" sourceLinked="1"/>
        <c:majorTickMark val="none"/>
        <c:minorTickMark val="none"/>
        <c:tickLblPos val="nextTo"/>
        <c:spPr>
          <a:ln w="9525">
            <a:noFill/>
          </a:ln>
        </c:spPr>
        <c:txPr>
          <a:bodyPr/>
          <a:lstStyle/>
          <a:p>
            <a:pPr>
              <a:defRPr b="1"/>
            </a:pPr>
            <a:endParaRPr lang="en-US"/>
          </a:p>
        </c:txPr>
        <c:crossAx val="-2110888712"/>
        <c:crosses val="autoZero"/>
        <c:crossBetween val="between"/>
      </c:valAx>
    </c:plotArea>
    <c:legend>
      <c:legendPos val="b"/>
      <c:layout>
        <c:manualLayout>
          <c:xMode val="edge"/>
          <c:yMode val="edge"/>
          <c:x val="0.05"/>
          <c:y val="0.893544778865259"/>
          <c:w val="0.9"/>
          <c:h val="0.0737449407609095"/>
        </c:manualLayout>
      </c:layout>
      <c:overlay val="0"/>
      <c:txPr>
        <a:bodyPr/>
        <a:lstStyle/>
        <a:p>
          <a:pPr>
            <a:defRPr sz="1200" b="0"/>
          </a:pPr>
          <a:endParaRPr lang="en-US"/>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a:pPr>
            <a:r>
              <a:rPr lang="en-US" sz="1200" dirty="0" smtClean="0"/>
              <a:t>In all</a:t>
            </a:r>
            <a:r>
              <a:rPr lang="en-US" sz="1200" baseline="0" dirty="0" smtClean="0"/>
              <a:t> but One Community Size, the Local Printed Community Newspaper was Reported by the Majority of Respondents as Being Used at Least Once Per Week to Consume Local News and Information</a:t>
            </a:r>
            <a:endParaRPr lang="en-US" sz="1200" dirty="0"/>
          </a:p>
        </c:rich>
      </c:tx>
      <c:layout>
        <c:manualLayout>
          <c:xMode val="edge"/>
          <c:yMode val="edge"/>
          <c:x val="0.102899476416942"/>
          <c:y val="0.0449298360467829"/>
        </c:manualLayout>
      </c:layout>
      <c:overlay val="0"/>
    </c:title>
    <c:autoTitleDeleted val="0"/>
    <c:plotArea>
      <c:layout/>
      <c:lineChart>
        <c:grouping val="standard"/>
        <c:varyColors val="0"/>
        <c:ser>
          <c:idx val="0"/>
          <c:order val="0"/>
          <c:tx>
            <c:strRef>
              <c:f>Sheet1!$B$285</c:f>
              <c:strCache>
                <c:ptCount val="1"/>
                <c:pt idx="0">
                  <c:v>Communities Under 5,000 Population</c:v>
                </c:pt>
              </c:strCache>
            </c:strRef>
          </c:tx>
          <c:cat>
            <c:strRef>
              <c:f>Sheet1!$A$286:$A$298</c:f>
              <c:strCache>
                <c:ptCount val="13"/>
                <c:pt idx="0">
                  <c:v>Print Version of a Local Community Newspaper</c:v>
                </c:pt>
                <c:pt idx="1">
                  <c:v>Local Television News Broadcast</c:v>
                </c:pt>
                <c:pt idx="2">
                  <c:v>Local Radio Broadcast</c:v>
                </c:pt>
                <c:pt idx="3">
                  <c:v>Word of Mouth From Family or Friends</c:v>
                </c:pt>
                <c:pt idx="4">
                  <c:v>Print Newsletter About Your Community</c:v>
                </c:pt>
                <c:pt idx="5">
                  <c:v>Website of a Local Community Newspaper</c:v>
                </c:pt>
                <c:pt idx="6">
                  <c:v>Website of a Local Television Station</c:v>
                </c:pt>
                <c:pt idx="7">
                  <c:v>Website of a Local Radio Station</c:v>
                </c:pt>
                <c:pt idx="8">
                  <c:v>Another Website Devoted To Local Community News</c:v>
                </c:pt>
                <c:pt idx="9">
                  <c:v>Blog About Your Community</c:v>
                </c:pt>
                <c:pt idx="10">
                  <c:v>Person or Organization  You Follow on a Social Networking Site: i.e. Twitter, Facebook, MySpace etc.</c:v>
                </c:pt>
                <c:pt idx="11">
                  <c:v>Email Newsletter About Your Community</c:v>
                </c:pt>
                <c:pt idx="12">
                  <c:v>Internet Search Engine (Google, Bing etc.)</c:v>
                </c:pt>
              </c:strCache>
            </c:strRef>
          </c:cat>
          <c:val>
            <c:numRef>
              <c:f>Sheet1!$B$286:$B$298</c:f>
              <c:numCache>
                <c:formatCode>0%</c:formatCode>
                <c:ptCount val="13"/>
                <c:pt idx="0">
                  <c:v>0.71</c:v>
                </c:pt>
                <c:pt idx="1">
                  <c:v>0.54</c:v>
                </c:pt>
                <c:pt idx="2">
                  <c:v>0.53</c:v>
                </c:pt>
                <c:pt idx="3">
                  <c:v>0.66</c:v>
                </c:pt>
                <c:pt idx="4">
                  <c:v>0.18</c:v>
                </c:pt>
                <c:pt idx="5">
                  <c:v>0.09</c:v>
                </c:pt>
                <c:pt idx="6">
                  <c:v>0.06</c:v>
                </c:pt>
                <c:pt idx="7">
                  <c:v>0.06</c:v>
                </c:pt>
                <c:pt idx="8">
                  <c:v>0.07</c:v>
                </c:pt>
                <c:pt idx="9">
                  <c:v>0.03</c:v>
                </c:pt>
                <c:pt idx="10">
                  <c:v>0.15</c:v>
                </c:pt>
                <c:pt idx="11">
                  <c:v>0.05</c:v>
                </c:pt>
                <c:pt idx="12">
                  <c:v>0.27</c:v>
                </c:pt>
              </c:numCache>
            </c:numRef>
          </c:val>
          <c:smooth val="0"/>
        </c:ser>
        <c:ser>
          <c:idx val="1"/>
          <c:order val="1"/>
          <c:tx>
            <c:strRef>
              <c:f>Sheet1!$C$285</c:f>
              <c:strCache>
                <c:ptCount val="1"/>
                <c:pt idx="0">
                  <c:v>Communities 5K-10K</c:v>
                </c:pt>
              </c:strCache>
            </c:strRef>
          </c:tx>
          <c:cat>
            <c:strRef>
              <c:f>Sheet1!$A$286:$A$298</c:f>
              <c:strCache>
                <c:ptCount val="13"/>
                <c:pt idx="0">
                  <c:v>Print Version of a Local Community Newspaper</c:v>
                </c:pt>
                <c:pt idx="1">
                  <c:v>Local Television News Broadcast</c:v>
                </c:pt>
                <c:pt idx="2">
                  <c:v>Local Radio Broadcast</c:v>
                </c:pt>
                <c:pt idx="3">
                  <c:v>Word of Mouth From Family or Friends</c:v>
                </c:pt>
                <c:pt idx="4">
                  <c:v>Print Newsletter About Your Community</c:v>
                </c:pt>
                <c:pt idx="5">
                  <c:v>Website of a Local Community Newspaper</c:v>
                </c:pt>
                <c:pt idx="6">
                  <c:v>Website of a Local Television Station</c:v>
                </c:pt>
                <c:pt idx="7">
                  <c:v>Website of a Local Radio Station</c:v>
                </c:pt>
                <c:pt idx="8">
                  <c:v>Another Website Devoted To Local Community News</c:v>
                </c:pt>
                <c:pt idx="9">
                  <c:v>Blog About Your Community</c:v>
                </c:pt>
                <c:pt idx="10">
                  <c:v>Person or Organization  You Follow on a Social Networking Site: i.e. Twitter, Facebook, MySpace etc.</c:v>
                </c:pt>
                <c:pt idx="11">
                  <c:v>Email Newsletter About Your Community</c:v>
                </c:pt>
                <c:pt idx="12">
                  <c:v>Internet Search Engine (Google, Bing etc.)</c:v>
                </c:pt>
              </c:strCache>
            </c:strRef>
          </c:cat>
          <c:val>
            <c:numRef>
              <c:f>Sheet1!$C$286:$C$298</c:f>
              <c:numCache>
                <c:formatCode>0%</c:formatCode>
                <c:ptCount val="13"/>
                <c:pt idx="0">
                  <c:v>0.78</c:v>
                </c:pt>
                <c:pt idx="1">
                  <c:v>0.54</c:v>
                </c:pt>
                <c:pt idx="2">
                  <c:v>0.61</c:v>
                </c:pt>
                <c:pt idx="3">
                  <c:v>0.6</c:v>
                </c:pt>
                <c:pt idx="4">
                  <c:v>0.2</c:v>
                </c:pt>
                <c:pt idx="5">
                  <c:v>0.12</c:v>
                </c:pt>
                <c:pt idx="6">
                  <c:v>0.1</c:v>
                </c:pt>
                <c:pt idx="7">
                  <c:v>0.08</c:v>
                </c:pt>
                <c:pt idx="8">
                  <c:v>0.1</c:v>
                </c:pt>
                <c:pt idx="9">
                  <c:v>0.05</c:v>
                </c:pt>
                <c:pt idx="10">
                  <c:v>0.18</c:v>
                </c:pt>
                <c:pt idx="11">
                  <c:v>0.07</c:v>
                </c:pt>
                <c:pt idx="12">
                  <c:v>0.35</c:v>
                </c:pt>
              </c:numCache>
            </c:numRef>
          </c:val>
          <c:smooth val="0"/>
        </c:ser>
        <c:ser>
          <c:idx val="2"/>
          <c:order val="2"/>
          <c:tx>
            <c:strRef>
              <c:f>Sheet1!$D$285</c:f>
              <c:strCache>
                <c:ptCount val="1"/>
                <c:pt idx="0">
                  <c:v>Communities 10K-50K</c:v>
                </c:pt>
              </c:strCache>
            </c:strRef>
          </c:tx>
          <c:cat>
            <c:strRef>
              <c:f>Sheet1!$A$286:$A$298</c:f>
              <c:strCache>
                <c:ptCount val="13"/>
                <c:pt idx="0">
                  <c:v>Print Version of a Local Community Newspaper</c:v>
                </c:pt>
                <c:pt idx="1">
                  <c:v>Local Television News Broadcast</c:v>
                </c:pt>
                <c:pt idx="2">
                  <c:v>Local Radio Broadcast</c:v>
                </c:pt>
                <c:pt idx="3">
                  <c:v>Word of Mouth From Family or Friends</c:v>
                </c:pt>
                <c:pt idx="4">
                  <c:v>Print Newsletter About Your Community</c:v>
                </c:pt>
                <c:pt idx="5">
                  <c:v>Website of a Local Community Newspaper</c:v>
                </c:pt>
                <c:pt idx="6">
                  <c:v>Website of a Local Television Station</c:v>
                </c:pt>
                <c:pt idx="7">
                  <c:v>Website of a Local Radio Station</c:v>
                </c:pt>
                <c:pt idx="8">
                  <c:v>Another Website Devoted To Local Community News</c:v>
                </c:pt>
                <c:pt idx="9">
                  <c:v>Blog About Your Community</c:v>
                </c:pt>
                <c:pt idx="10">
                  <c:v>Person or Organization  You Follow on a Social Networking Site: i.e. Twitter, Facebook, MySpace etc.</c:v>
                </c:pt>
                <c:pt idx="11">
                  <c:v>Email Newsletter About Your Community</c:v>
                </c:pt>
                <c:pt idx="12">
                  <c:v>Internet Search Engine (Google, Bing etc.)</c:v>
                </c:pt>
              </c:strCache>
            </c:strRef>
          </c:cat>
          <c:val>
            <c:numRef>
              <c:f>Sheet1!$D$286:$D$298</c:f>
              <c:numCache>
                <c:formatCode>0%</c:formatCode>
                <c:ptCount val="13"/>
                <c:pt idx="0">
                  <c:v>0.78</c:v>
                </c:pt>
                <c:pt idx="1">
                  <c:v>0.65</c:v>
                </c:pt>
                <c:pt idx="2">
                  <c:v>0.66</c:v>
                </c:pt>
                <c:pt idx="3">
                  <c:v>0.61</c:v>
                </c:pt>
                <c:pt idx="4">
                  <c:v>0.25</c:v>
                </c:pt>
                <c:pt idx="5">
                  <c:v>0.18</c:v>
                </c:pt>
                <c:pt idx="6">
                  <c:v>0.11</c:v>
                </c:pt>
                <c:pt idx="7">
                  <c:v>0.1</c:v>
                </c:pt>
                <c:pt idx="8">
                  <c:v>0.13</c:v>
                </c:pt>
                <c:pt idx="9">
                  <c:v>0.02</c:v>
                </c:pt>
                <c:pt idx="10">
                  <c:v>0.22</c:v>
                </c:pt>
                <c:pt idx="11">
                  <c:v>0.08</c:v>
                </c:pt>
                <c:pt idx="12">
                  <c:v>0.41</c:v>
                </c:pt>
              </c:numCache>
            </c:numRef>
          </c:val>
          <c:smooth val="0"/>
        </c:ser>
        <c:ser>
          <c:idx val="3"/>
          <c:order val="3"/>
          <c:tx>
            <c:strRef>
              <c:f>Sheet1!$E$285</c:f>
              <c:strCache>
                <c:ptCount val="1"/>
                <c:pt idx="0">
                  <c:v>Communities 50K -100K</c:v>
                </c:pt>
              </c:strCache>
            </c:strRef>
          </c:tx>
          <c:cat>
            <c:strRef>
              <c:f>Sheet1!$A$286:$A$298</c:f>
              <c:strCache>
                <c:ptCount val="13"/>
                <c:pt idx="0">
                  <c:v>Print Version of a Local Community Newspaper</c:v>
                </c:pt>
                <c:pt idx="1">
                  <c:v>Local Television News Broadcast</c:v>
                </c:pt>
                <c:pt idx="2">
                  <c:v>Local Radio Broadcast</c:v>
                </c:pt>
                <c:pt idx="3">
                  <c:v>Word of Mouth From Family or Friends</c:v>
                </c:pt>
                <c:pt idx="4">
                  <c:v>Print Newsletter About Your Community</c:v>
                </c:pt>
                <c:pt idx="5">
                  <c:v>Website of a Local Community Newspaper</c:v>
                </c:pt>
                <c:pt idx="6">
                  <c:v>Website of a Local Television Station</c:v>
                </c:pt>
                <c:pt idx="7">
                  <c:v>Website of a Local Radio Station</c:v>
                </c:pt>
                <c:pt idx="8">
                  <c:v>Another Website Devoted To Local Community News</c:v>
                </c:pt>
                <c:pt idx="9">
                  <c:v>Blog About Your Community</c:v>
                </c:pt>
                <c:pt idx="10">
                  <c:v>Person or Organization  You Follow on a Social Networking Site: i.e. Twitter, Facebook, MySpace etc.</c:v>
                </c:pt>
                <c:pt idx="11">
                  <c:v>Email Newsletter About Your Community</c:v>
                </c:pt>
                <c:pt idx="12">
                  <c:v>Internet Search Engine (Google, Bing etc.)</c:v>
                </c:pt>
              </c:strCache>
            </c:strRef>
          </c:cat>
          <c:val>
            <c:numRef>
              <c:f>Sheet1!$E$286:$E$298</c:f>
              <c:numCache>
                <c:formatCode>0%</c:formatCode>
                <c:ptCount val="13"/>
                <c:pt idx="0">
                  <c:v>0.6</c:v>
                </c:pt>
                <c:pt idx="1">
                  <c:v>0.47</c:v>
                </c:pt>
                <c:pt idx="2">
                  <c:v>0.65</c:v>
                </c:pt>
                <c:pt idx="3">
                  <c:v>0.6</c:v>
                </c:pt>
                <c:pt idx="4">
                  <c:v>0.1</c:v>
                </c:pt>
                <c:pt idx="5">
                  <c:v>0.2</c:v>
                </c:pt>
                <c:pt idx="6">
                  <c:v>0.1</c:v>
                </c:pt>
                <c:pt idx="7">
                  <c:v>0.06</c:v>
                </c:pt>
                <c:pt idx="8">
                  <c:v>0.11</c:v>
                </c:pt>
                <c:pt idx="9">
                  <c:v>0.03</c:v>
                </c:pt>
                <c:pt idx="10">
                  <c:v>0.21</c:v>
                </c:pt>
                <c:pt idx="11">
                  <c:v>0.1</c:v>
                </c:pt>
                <c:pt idx="12">
                  <c:v>0.35</c:v>
                </c:pt>
              </c:numCache>
            </c:numRef>
          </c:val>
          <c:smooth val="0"/>
        </c:ser>
        <c:ser>
          <c:idx val="4"/>
          <c:order val="4"/>
          <c:tx>
            <c:strRef>
              <c:f>Sheet1!$F$285</c:f>
              <c:strCache>
                <c:ptCount val="1"/>
                <c:pt idx="0">
                  <c:v>Communities 100K+</c:v>
                </c:pt>
              </c:strCache>
            </c:strRef>
          </c:tx>
          <c:cat>
            <c:strRef>
              <c:f>Sheet1!$A$286:$A$298</c:f>
              <c:strCache>
                <c:ptCount val="13"/>
                <c:pt idx="0">
                  <c:v>Print Version of a Local Community Newspaper</c:v>
                </c:pt>
                <c:pt idx="1">
                  <c:v>Local Television News Broadcast</c:v>
                </c:pt>
                <c:pt idx="2">
                  <c:v>Local Radio Broadcast</c:v>
                </c:pt>
                <c:pt idx="3">
                  <c:v>Word of Mouth From Family or Friends</c:v>
                </c:pt>
                <c:pt idx="4">
                  <c:v>Print Newsletter About Your Community</c:v>
                </c:pt>
                <c:pt idx="5">
                  <c:v>Website of a Local Community Newspaper</c:v>
                </c:pt>
                <c:pt idx="6">
                  <c:v>Website of a Local Television Station</c:v>
                </c:pt>
                <c:pt idx="7">
                  <c:v>Website of a Local Radio Station</c:v>
                </c:pt>
                <c:pt idx="8">
                  <c:v>Another Website Devoted To Local Community News</c:v>
                </c:pt>
                <c:pt idx="9">
                  <c:v>Blog About Your Community</c:v>
                </c:pt>
                <c:pt idx="10">
                  <c:v>Person or Organization  You Follow on a Social Networking Site: i.e. Twitter, Facebook, MySpace etc.</c:v>
                </c:pt>
                <c:pt idx="11">
                  <c:v>Email Newsletter About Your Community</c:v>
                </c:pt>
                <c:pt idx="12">
                  <c:v>Internet Search Engine (Google, Bing etc.)</c:v>
                </c:pt>
              </c:strCache>
            </c:strRef>
          </c:cat>
          <c:val>
            <c:numRef>
              <c:f>Sheet1!$F$286:$F$298</c:f>
              <c:numCache>
                <c:formatCode>0%</c:formatCode>
                <c:ptCount val="13"/>
                <c:pt idx="0">
                  <c:v>0.58</c:v>
                </c:pt>
                <c:pt idx="1">
                  <c:v>0.728</c:v>
                </c:pt>
                <c:pt idx="2">
                  <c:v>0.653</c:v>
                </c:pt>
                <c:pt idx="3">
                  <c:v>0.406</c:v>
                </c:pt>
                <c:pt idx="4">
                  <c:v>0.159</c:v>
                </c:pt>
                <c:pt idx="5">
                  <c:v>0.136</c:v>
                </c:pt>
                <c:pt idx="6">
                  <c:v>0.135</c:v>
                </c:pt>
                <c:pt idx="7">
                  <c:v>0.069</c:v>
                </c:pt>
                <c:pt idx="8">
                  <c:v>0.021</c:v>
                </c:pt>
                <c:pt idx="9">
                  <c:v>0.024</c:v>
                </c:pt>
                <c:pt idx="10">
                  <c:v>0.156</c:v>
                </c:pt>
                <c:pt idx="11">
                  <c:v>0.054</c:v>
                </c:pt>
                <c:pt idx="12">
                  <c:v>0.374</c:v>
                </c:pt>
              </c:numCache>
            </c:numRef>
          </c:val>
          <c:smooth val="0"/>
        </c:ser>
        <c:dLbls>
          <c:showLegendKey val="0"/>
          <c:showVal val="0"/>
          <c:showCatName val="0"/>
          <c:showSerName val="0"/>
          <c:showPercent val="0"/>
          <c:showBubbleSize val="0"/>
        </c:dLbls>
        <c:marker val="1"/>
        <c:smooth val="0"/>
        <c:axId val="-2110949304"/>
        <c:axId val="-2110958152"/>
      </c:lineChart>
      <c:catAx>
        <c:axId val="-2110949304"/>
        <c:scaling>
          <c:orientation val="minMax"/>
        </c:scaling>
        <c:delete val="0"/>
        <c:axPos val="b"/>
        <c:majorGridlines/>
        <c:majorTickMark val="none"/>
        <c:minorTickMark val="none"/>
        <c:tickLblPos val="nextTo"/>
        <c:txPr>
          <a:bodyPr/>
          <a:lstStyle/>
          <a:p>
            <a:pPr>
              <a:defRPr sz="900" b="0"/>
            </a:pPr>
            <a:endParaRPr lang="en-US"/>
          </a:p>
        </c:txPr>
        <c:crossAx val="-2110958152"/>
        <c:crosses val="autoZero"/>
        <c:auto val="1"/>
        <c:lblAlgn val="ctr"/>
        <c:lblOffset val="100"/>
        <c:noMultiLvlLbl val="0"/>
      </c:catAx>
      <c:valAx>
        <c:axId val="-2110958152"/>
        <c:scaling>
          <c:orientation val="minMax"/>
          <c:max val="1.0"/>
        </c:scaling>
        <c:delete val="0"/>
        <c:axPos val="l"/>
        <c:majorGridlines/>
        <c:numFmt formatCode="0%" sourceLinked="1"/>
        <c:majorTickMark val="none"/>
        <c:minorTickMark val="none"/>
        <c:tickLblPos val="nextTo"/>
        <c:spPr>
          <a:ln w="9525">
            <a:noFill/>
          </a:ln>
        </c:spPr>
        <c:txPr>
          <a:bodyPr/>
          <a:lstStyle/>
          <a:p>
            <a:pPr>
              <a:defRPr b="1"/>
            </a:pPr>
            <a:endParaRPr lang="en-US"/>
          </a:p>
        </c:txPr>
        <c:crossAx val="-2110949304"/>
        <c:crosses val="autoZero"/>
        <c:crossBetween val="between"/>
      </c:valAx>
    </c:plotArea>
    <c:legend>
      <c:legendPos val="b"/>
      <c:layout>
        <c:manualLayout>
          <c:xMode val="edge"/>
          <c:yMode val="edge"/>
          <c:x val="0.0524844290847184"/>
          <c:y val="0.834459379978876"/>
          <c:w val="0.919695901186964"/>
          <c:h val="0.147568685602411"/>
        </c:manualLayout>
      </c:layout>
      <c:overlay val="0"/>
      <c:txPr>
        <a:bodyPr/>
        <a:lstStyle/>
        <a:p>
          <a:pPr>
            <a:defRPr sz="1200"/>
          </a:pPr>
          <a:endParaRPr lang="en-US"/>
        </a:p>
      </c:txPr>
    </c:legend>
    <c:plotVisOnly val="1"/>
    <c:dispBlanksAs val="gap"/>
    <c:showDLblsOverMax val="0"/>
  </c:chart>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a:pPr>
            <a:r>
              <a:rPr lang="en-US" sz="1200" dirty="0" smtClean="0"/>
              <a:t>Local</a:t>
            </a:r>
            <a:r>
              <a:rPr lang="en-US" sz="1200" baseline="0" dirty="0" smtClean="0"/>
              <a:t> Printed Community Newspapers Were the Overwhelming </a:t>
            </a:r>
            <a:r>
              <a:rPr lang="en-US" sz="1200" baseline="0" dirty="0" err="1" smtClean="0"/>
              <a:t>Favourite</a:t>
            </a:r>
            <a:r>
              <a:rPr lang="en-US" sz="1200" baseline="0" dirty="0" smtClean="0"/>
              <a:t> Source for Local News in Four of the Five Community Sizes Sampled</a:t>
            </a:r>
            <a:endParaRPr lang="en-US" sz="1200" dirty="0"/>
          </a:p>
        </c:rich>
      </c:tx>
      <c:layout>
        <c:manualLayout>
          <c:xMode val="edge"/>
          <c:yMode val="edge"/>
          <c:x val="0.129918786176403"/>
          <c:y val="0.0229708841330517"/>
        </c:manualLayout>
      </c:layout>
      <c:overlay val="0"/>
    </c:title>
    <c:autoTitleDeleted val="0"/>
    <c:plotArea>
      <c:layout>
        <c:manualLayout>
          <c:layoutTarget val="inner"/>
          <c:xMode val="edge"/>
          <c:yMode val="edge"/>
          <c:x val="0.0732061680251156"/>
          <c:y val="0.125420846493359"/>
          <c:w val="0.907436829165833"/>
          <c:h val="0.564545290444221"/>
        </c:manualLayout>
      </c:layout>
      <c:barChart>
        <c:barDir val="col"/>
        <c:grouping val="clustered"/>
        <c:varyColors val="0"/>
        <c:ser>
          <c:idx val="0"/>
          <c:order val="0"/>
          <c:tx>
            <c:strRef>
              <c:f>Sheet1!$B$342</c:f>
              <c:strCache>
                <c:ptCount val="1"/>
                <c:pt idx="0">
                  <c:v>Communities Under 5,000 Population</c:v>
                </c:pt>
              </c:strCache>
            </c:strRef>
          </c:tx>
          <c:invertIfNegative val="0"/>
          <c:cat>
            <c:strRef>
              <c:f>Sheet1!$A$343:$A$352</c:f>
              <c:strCache>
                <c:ptCount val="10"/>
                <c:pt idx="0">
                  <c:v>Blog about your local community</c:v>
                </c:pt>
                <c:pt idx="1">
                  <c:v>Your city or town's website</c:v>
                </c:pt>
                <c:pt idx="2">
                  <c:v>Local printed community newspaper</c:v>
                </c:pt>
                <c:pt idx="3">
                  <c:v>Local community newspaper website</c:v>
                </c:pt>
                <c:pt idx="4">
                  <c:v>Local store website</c:v>
                </c:pt>
                <c:pt idx="5">
                  <c:v>Local radio station</c:v>
                </c:pt>
                <c:pt idx="6">
                  <c:v>Social media e.g. Facebook, Twitter, Myspace etc.</c:v>
                </c:pt>
                <c:pt idx="7">
                  <c:v>Local TV station</c:v>
                </c:pt>
                <c:pt idx="8">
                  <c:v>Other</c:v>
                </c:pt>
                <c:pt idx="9">
                  <c:v>None of the above</c:v>
                </c:pt>
              </c:strCache>
            </c:strRef>
          </c:cat>
          <c:val>
            <c:numRef>
              <c:f>Sheet1!$B$343:$B$352</c:f>
              <c:numCache>
                <c:formatCode>0.0\%</c:formatCode>
                <c:ptCount val="10"/>
                <c:pt idx="0">
                  <c:v>1.3</c:v>
                </c:pt>
                <c:pt idx="1">
                  <c:v>0.5</c:v>
                </c:pt>
                <c:pt idx="2">
                  <c:v>53.8</c:v>
                </c:pt>
                <c:pt idx="3">
                  <c:v>2.5</c:v>
                </c:pt>
                <c:pt idx="4">
                  <c:v>0.0</c:v>
                </c:pt>
                <c:pt idx="5">
                  <c:v>19.2</c:v>
                </c:pt>
                <c:pt idx="6">
                  <c:v>5.8</c:v>
                </c:pt>
                <c:pt idx="7">
                  <c:v>18.1</c:v>
                </c:pt>
                <c:pt idx="8">
                  <c:v>2.2</c:v>
                </c:pt>
                <c:pt idx="9">
                  <c:v>7.0</c:v>
                </c:pt>
              </c:numCache>
            </c:numRef>
          </c:val>
        </c:ser>
        <c:ser>
          <c:idx val="1"/>
          <c:order val="1"/>
          <c:tx>
            <c:strRef>
              <c:f>Sheet1!$C$342</c:f>
              <c:strCache>
                <c:ptCount val="1"/>
                <c:pt idx="0">
                  <c:v>Communities 5K-10K</c:v>
                </c:pt>
              </c:strCache>
            </c:strRef>
          </c:tx>
          <c:invertIfNegative val="0"/>
          <c:cat>
            <c:strRef>
              <c:f>Sheet1!$A$343:$A$352</c:f>
              <c:strCache>
                <c:ptCount val="10"/>
                <c:pt idx="0">
                  <c:v>Blog about your local community</c:v>
                </c:pt>
                <c:pt idx="1">
                  <c:v>Your city or town's website</c:v>
                </c:pt>
                <c:pt idx="2">
                  <c:v>Local printed community newspaper</c:v>
                </c:pt>
                <c:pt idx="3">
                  <c:v>Local community newspaper website</c:v>
                </c:pt>
                <c:pt idx="4">
                  <c:v>Local store website</c:v>
                </c:pt>
                <c:pt idx="5">
                  <c:v>Local radio station</c:v>
                </c:pt>
                <c:pt idx="6">
                  <c:v>Social media e.g. Facebook, Twitter, Myspace etc.</c:v>
                </c:pt>
                <c:pt idx="7">
                  <c:v>Local TV station</c:v>
                </c:pt>
                <c:pt idx="8">
                  <c:v>Other</c:v>
                </c:pt>
                <c:pt idx="9">
                  <c:v>None of the above</c:v>
                </c:pt>
              </c:strCache>
            </c:strRef>
          </c:cat>
          <c:val>
            <c:numRef>
              <c:f>Sheet1!$C$343:$C$352</c:f>
              <c:numCache>
                <c:formatCode>0.0\%</c:formatCode>
                <c:ptCount val="10"/>
                <c:pt idx="0">
                  <c:v>2.1</c:v>
                </c:pt>
                <c:pt idx="1">
                  <c:v>1.7</c:v>
                </c:pt>
                <c:pt idx="2">
                  <c:v>55.0</c:v>
                </c:pt>
                <c:pt idx="3">
                  <c:v>2.5</c:v>
                </c:pt>
                <c:pt idx="4">
                  <c:v>0.0</c:v>
                </c:pt>
                <c:pt idx="5">
                  <c:v>22.5</c:v>
                </c:pt>
                <c:pt idx="6">
                  <c:v>3.0</c:v>
                </c:pt>
                <c:pt idx="7">
                  <c:v>13.8</c:v>
                </c:pt>
                <c:pt idx="8">
                  <c:v>1.0</c:v>
                </c:pt>
                <c:pt idx="9">
                  <c:v>3.1</c:v>
                </c:pt>
              </c:numCache>
            </c:numRef>
          </c:val>
        </c:ser>
        <c:ser>
          <c:idx val="2"/>
          <c:order val="2"/>
          <c:tx>
            <c:strRef>
              <c:f>Sheet1!$D$342</c:f>
              <c:strCache>
                <c:ptCount val="1"/>
                <c:pt idx="0">
                  <c:v>Communities 10K-50K</c:v>
                </c:pt>
              </c:strCache>
            </c:strRef>
          </c:tx>
          <c:invertIfNegative val="0"/>
          <c:cat>
            <c:strRef>
              <c:f>Sheet1!$A$343:$A$352</c:f>
              <c:strCache>
                <c:ptCount val="10"/>
                <c:pt idx="0">
                  <c:v>Blog about your local community</c:v>
                </c:pt>
                <c:pt idx="1">
                  <c:v>Your city or town's website</c:v>
                </c:pt>
                <c:pt idx="2">
                  <c:v>Local printed community newspaper</c:v>
                </c:pt>
                <c:pt idx="3">
                  <c:v>Local community newspaper website</c:v>
                </c:pt>
                <c:pt idx="4">
                  <c:v>Local store website</c:v>
                </c:pt>
                <c:pt idx="5">
                  <c:v>Local radio station</c:v>
                </c:pt>
                <c:pt idx="6">
                  <c:v>Social media e.g. Facebook, Twitter, Myspace etc.</c:v>
                </c:pt>
                <c:pt idx="7">
                  <c:v>Local TV station</c:v>
                </c:pt>
                <c:pt idx="8">
                  <c:v>Other</c:v>
                </c:pt>
                <c:pt idx="9">
                  <c:v>None of the above</c:v>
                </c:pt>
              </c:strCache>
            </c:strRef>
          </c:cat>
          <c:val>
            <c:numRef>
              <c:f>Sheet1!$D$343:$D$352</c:f>
              <c:numCache>
                <c:formatCode>0.0\%</c:formatCode>
                <c:ptCount val="10"/>
                <c:pt idx="0">
                  <c:v>0.3</c:v>
                </c:pt>
                <c:pt idx="1">
                  <c:v>2.2</c:v>
                </c:pt>
                <c:pt idx="2">
                  <c:v>46.5</c:v>
                </c:pt>
                <c:pt idx="3">
                  <c:v>3.7</c:v>
                </c:pt>
                <c:pt idx="4">
                  <c:v>0.4</c:v>
                </c:pt>
                <c:pt idx="5">
                  <c:v>26.6</c:v>
                </c:pt>
                <c:pt idx="6">
                  <c:v>2.8</c:v>
                </c:pt>
                <c:pt idx="7">
                  <c:v>19.8</c:v>
                </c:pt>
                <c:pt idx="8">
                  <c:v>2.6</c:v>
                </c:pt>
                <c:pt idx="9">
                  <c:v>3.2</c:v>
                </c:pt>
              </c:numCache>
            </c:numRef>
          </c:val>
        </c:ser>
        <c:ser>
          <c:idx val="3"/>
          <c:order val="3"/>
          <c:tx>
            <c:strRef>
              <c:f>Sheet1!$E$342</c:f>
              <c:strCache>
                <c:ptCount val="1"/>
                <c:pt idx="0">
                  <c:v>Communities 50K -100K</c:v>
                </c:pt>
              </c:strCache>
            </c:strRef>
          </c:tx>
          <c:invertIfNegative val="0"/>
          <c:cat>
            <c:strRef>
              <c:f>Sheet1!$A$343:$A$352</c:f>
              <c:strCache>
                <c:ptCount val="10"/>
                <c:pt idx="0">
                  <c:v>Blog about your local community</c:v>
                </c:pt>
                <c:pt idx="1">
                  <c:v>Your city or town's website</c:v>
                </c:pt>
                <c:pt idx="2">
                  <c:v>Local printed community newspaper</c:v>
                </c:pt>
                <c:pt idx="3">
                  <c:v>Local community newspaper website</c:v>
                </c:pt>
                <c:pt idx="4">
                  <c:v>Local store website</c:v>
                </c:pt>
                <c:pt idx="5">
                  <c:v>Local radio station</c:v>
                </c:pt>
                <c:pt idx="6">
                  <c:v>Social media e.g. Facebook, Twitter, Myspace etc.</c:v>
                </c:pt>
                <c:pt idx="7">
                  <c:v>Local TV station</c:v>
                </c:pt>
                <c:pt idx="8">
                  <c:v>Other</c:v>
                </c:pt>
                <c:pt idx="9">
                  <c:v>None of the above</c:v>
                </c:pt>
              </c:strCache>
            </c:strRef>
          </c:cat>
          <c:val>
            <c:numRef>
              <c:f>Sheet1!$E$343:$E$352</c:f>
              <c:numCache>
                <c:formatCode>0.0\%</c:formatCode>
                <c:ptCount val="10"/>
                <c:pt idx="0">
                  <c:v>1.1</c:v>
                </c:pt>
                <c:pt idx="1">
                  <c:v>0.5</c:v>
                </c:pt>
                <c:pt idx="2">
                  <c:v>44.2</c:v>
                </c:pt>
                <c:pt idx="3">
                  <c:v>6.3</c:v>
                </c:pt>
                <c:pt idx="4">
                  <c:v>0.0</c:v>
                </c:pt>
                <c:pt idx="5">
                  <c:v>31.6</c:v>
                </c:pt>
                <c:pt idx="6">
                  <c:v>5.5</c:v>
                </c:pt>
                <c:pt idx="7">
                  <c:v>11.4</c:v>
                </c:pt>
                <c:pt idx="8">
                  <c:v>0.9</c:v>
                </c:pt>
                <c:pt idx="9">
                  <c:v>5.9</c:v>
                </c:pt>
              </c:numCache>
            </c:numRef>
          </c:val>
        </c:ser>
        <c:ser>
          <c:idx val="4"/>
          <c:order val="4"/>
          <c:tx>
            <c:strRef>
              <c:f>Sheet1!$F$342</c:f>
              <c:strCache>
                <c:ptCount val="1"/>
                <c:pt idx="0">
                  <c:v>Communities 100K+</c:v>
                </c:pt>
              </c:strCache>
            </c:strRef>
          </c:tx>
          <c:invertIfNegative val="0"/>
          <c:cat>
            <c:strRef>
              <c:f>Sheet1!$A$343:$A$352</c:f>
              <c:strCache>
                <c:ptCount val="10"/>
                <c:pt idx="0">
                  <c:v>Blog about your local community</c:v>
                </c:pt>
                <c:pt idx="1">
                  <c:v>Your city or town's website</c:v>
                </c:pt>
                <c:pt idx="2">
                  <c:v>Local printed community newspaper</c:v>
                </c:pt>
                <c:pt idx="3">
                  <c:v>Local community newspaper website</c:v>
                </c:pt>
                <c:pt idx="4">
                  <c:v>Local store website</c:v>
                </c:pt>
                <c:pt idx="5">
                  <c:v>Local radio station</c:v>
                </c:pt>
                <c:pt idx="6">
                  <c:v>Social media e.g. Facebook, Twitter, Myspace etc.</c:v>
                </c:pt>
                <c:pt idx="7">
                  <c:v>Local TV station</c:v>
                </c:pt>
                <c:pt idx="8">
                  <c:v>Other</c:v>
                </c:pt>
                <c:pt idx="9">
                  <c:v>None of the above</c:v>
                </c:pt>
              </c:strCache>
            </c:strRef>
          </c:cat>
          <c:val>
            <c:numRef>
              <c:f>Sheet1!$F$343:$F$352</c:f>
              <c:numCache>
                <c:formatCode>0.0\%</c:formatCode>
                <c:ptCount val="10"/>
                <c:pt idx="0">
                  <c:v>0.6</c:v>
                </c:pt>
                <c:pt idx="1">
                  <c:v>0.8</c:v>
                </c:pt>
                <c:pt idx="2">
                  <c:v>19.6</c:v>
                </c:pt>
                <c:pt idx="3">
                  <c:v>2.3</c:v>
                </c:pt>
                <c:pt idx="4">
                  <c:v>0.6</c:v>
                </c:pt>
                <c:pt idx="5">
                  <c:v>18.9</c:v>
                </c:pt>
                <c:pt idx="6">
                  <c:v>2.0</c:v>
                </c:pt>
                <c:pt idx="7">
                  <c:v>52.4</c:v>
                </c:pt>
                <c:pt idx="8">
                  <c:v>1.1</c:v>
                </c:pt>
                <c:pt idx="9">
                  <c:v>5.9</c:v>
                </c:pt>
              </c:numCache>
            </c:numRef>
          </c:val>
        </c:ser>
        <c:dLbls>
          <c:showLegendKey val="0"/>
          <c:showVal val="0"/>
          <c:showCatName val="0"/>
          <c:showSerName val="0"/>
          <c:showPercent val="0"/>
          <c:showBubbleSize val="0"/>
        </c:dLbls>
        <c:gapWidth val="75"/>
        <c:axId val="2036525944"/>
        <c:axId val="2123416568"/>
      </c:barChart>
      <c:catAx>
        <c:axId val="2036525944"/>
        <c:scaling>
          <c:orientation val="minMax"/>
        </c:scaling>
        <c:delete val="0"/>
        <c:axPos val="b"/>
        <c:majorGridlines/>
        <c:majorTickMark val="none"/>
        <c:minorTickMark val="none"/>
        <c:tickLblPos val="nextTo"/>
        <c:txPr>
          <a:bodyPr/>
          <a:lstStyle/>
          <a:p>
            <a:pPr>
              <a:defRPr b="1"/>
            </a:pPr>
            <a:endParaRPr lang="en-US"/>
          </a:p>
        </c:txPr>
        <c:crossAx val="2123416568"/>
        <c:crosses val="autoZero"/>
        <c:auto val="1"/>
        <c:lblAlgn val="ctr"/>
        <c:lblOffset val="100"/>
        <c:noMultiLvlLbl val="0"/>
      </c:catAx>
      <c:valAx>
        <c:axId val="2123416568"/>
        <c:scaling>
          <c:orientation val="minMax"/>
          <c:max val="100.0"/>
        </c:scaling>
        <c:delete val="0"/>
        <c:axPos val="l"/>
        <c:majorGridlines/>
        <c:numFmt formatCode="0.0\%" sourceLinked="1"/>
        <c:majorTickMark val="none"/>
        <c:minorTickMark val="none"/>
        <c:tickLblPos val="nextTo"/>
        <c:spPr>
          <a:ln w="9525">
            <a:noFill/>
          </a:ln>
        </c:spPr>
        <c:txPr>
          <a:bodyPr/>
          <a:lstStyle/>
          <a:p>
            <a:pPr>
              <a:defRPr b="1"/>
            </a:pPr>
            <a:endParaRPr lang="en-US"/>
          </a:p>
        </c:txPr>
        <c:crossAx val="2036525944"/>
        <c:crosses val="autoZero"/>
        <c:crossBetween val="between"/>
      </c:valAx>
    </c:plotArea>
    <c:legend>
      <c:legendPos val="b"/>
      <c:layout>
        <c:manualLayout>
          <c:xMode val="edge"/>
          <c:yMode val="edge"/>
          <c:x val="0.0150560198226964"/>
          <c:y val="0.878969848091915"/>
          <c:w val="0.96095384181401"/>
          <c:h val="0.0934650909484226"/>
        </c:manualLayout>
      </c:layout>
      <c:overlay val="0"/>
      <c:txPr>
        <a:bodyPr/>
        <a:lstStyle/>
        <a:p>
          <a:pPr>
            <a:defRPr sz="1200"/>
          </a:pPr>
          <a:endParaRPr lang="en-US"/>
        </a:p>
      </c:txPr>
    </c:legend>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a:pPr>
            <a:r>
              <a:rPr lang="en-US" sz="1200" dirty="0" smtClean="0"/>
              <a:t>The</a:t>
            </a:r>
            <a:r>
              <a:rPr lang="en-US" sz="1200" baseline="0" dirty="0" smtClean="0"/>
              <a:t> Majority of Respondents in All Community Sizes Indicated That Their </a:t>
            </a:r>
            <a:r>
              <a:rPr lang="en-US" sz="1200" baseline="0" dirty="0" err="1" smtClean="0"/>
              <a:t>Favourite</a:t>
            </a:r>
            <a:r>
              <a:rPr lang="en-US" sz="1200" baseline="0" dirty="0" smtClean="0"/>
              <a:t> Source for Local News Gave Them ‘ALL or Most’ of What They Needed</a:t>
            </a:r>
            <a:endParaRPr lang="en-US" sz="1200" u="sng" dirty="0"/>
          </a:p>
        </c:rich>
      </c:tx>
      <c:layout>
        <c:manualLayout>
          <c:xMode val="edge"/>
          <c:yMode val="edge"/>
          <c:x val="0.105600401051975"/>
          <c:y val="0.118683632459578"/>
        </c:manualLayout>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0.0741887133772173"/>
          <c:y val="0.202675126200203"/>
          <c:w val="0.90670530757386"/>
          <c:h val="0.711271692246368"/>
        </c:manualLayout>
      </c:layout>
      <c:bar3DChart>
        <c:barDir val="col"/>
        <c:grouping val="clustered"/>
        <c:varyColors val="0"/>
        <c:ser>
          <c:idx val="0"/>
          <c:order val="0"/>
          <c:tx>
            <c:strRef>
              <c:f>Sheet1!$A$400</c:f>
              <c:strCache>
                <c:ptCount val="1"/>
                <c:pt idx="0">
                  <c:v>Net: ALL/MOST</c:v>
                </c:pt>
              </c:strCache>
            </c:strRef>
          </c:tx>
          <c:invertIfNegative val="0"/>
          <c:dLbls>
            <c:dLbl>
              <c:idx val="0"/>
              <c:layout>
                <c:manualLayout>
                  <c:x val="-2.69440181683707E-17"/>
                  <c:y val="-0.0103049719948185"/>
                </c:manualLayout>
              </c:layout>
              <c:showLegendKey val="0"/>
              <c:showVal val="1"/>
              <c:showCatName val="0"/>
              <c:showSerName val="0"/>
              <c:showPercent val="0"/>
              <c:showBubbleSize val="0"/>
            </c:dLbl>
            <c:dLbl>
              <c:idx val="1"/>
              <c:layout>
                <c:manualLayout>
                  <c:x val="0.0"/>
                  <c:y val="-0.0247319327875647"/>
                </c:manualLayout>
              </c:layout>
              <c:showLegendKey val="0"/>
              <c:showVal val="1"/>
              <c:showCatName val="0"/>
              <c:showSerName val="0"/>
              <c:showPercent val="0"/>
              <c:showBubbleSize val="0"/>
            </c:dLbl>
            <c:dLbl>
              <c:idx val="2"/>
              <c:layout>
                <c:manualLayout>
                  <c:x val="0.00293938139214194"/>
                  <c:y val="-0.0164879551917098"/>
                </c:manualLayout>
              </c:layout>
              <c:showLegendKey val="0"/>
              <c:showVal val="1"/>
              <c:showCatName val="0"/>
              <c:showSerName val="0"/>
              <c:showPercent val="0"/>
              <c:showBubbleSize val="0"/>
            </c:dLbl>
            <c:dLbl>
              <c:idx val="3"/>
              <c:layout>
                <c:manualLayout>
                  <c:x val="0.00146969069607097"/>
                  <c:y val="-0.0185489495906735"/>
                </c:manualLayout>
              </c:layout>
              <c:showLegendKey val="0"/>
              <c:showVal val="1"/>
              <c:showCatName val="0"/>
              <c:showSerName val="0"/>
              <c:showPercent val="0"/>
              <c:showBubbleSize val="0"/>
            </c:dLbl>
            <c:dLbl>
              <c:idx val="4"/>
              <c:layout>
                <c:manualLayout>
                  <c:x val="0.00440907208821292"/>
                  <c:y val="-0.0185489495906735"/>
                </c:manualLayout>
              </c:layout>
              <c:showLegendKey val="0"/>
              <c:showVal val="1"/>
              <c:showCatName val="0"/>
              <c:showSerName val="0"/>
              <c:showPercent val="0"/>
              <c:showBubbleSize val="0"/>
            </c:dLbl>
            <c:txPr>
              <a:bodyPr/>
              <a:lstStyle/>
              <a:p>
                <a:pPr>
                  <a:defRPr sz="1400" b="1"/>
                </a:pPr>
                <a:endParaRPr lang="en-US"/>
              </a:p>
            </c:txPr>
            <c:showLegendKey val="0"/>
            <c:showVal val="1"/>
            <c:showCatName val="0"/>
            <c:showSerName val="0"/>
            <c:showPercent val="0"/>
            <c:showBubbleSize val="0"/>
            <c:showLeaderLines val="0"/>
          </c:dLbls>
          <c:cat>
            <c:strRef>
              <c:f>Sheet1!$B$399:$F$399</c:f>
              <c:strCache>
                <c:ptCount val="5"/>
                <c:pt idx="0">
                  <c:v>Communities Under 5,000 Population</c:v>
                </c:pt>
                <c:pt idx="1">
                  <c:v>Communities 5K-10K</c:v>
                </c:pt>
                <c:pt idx="2">
                  <c:v>Communities 10K-50K</c:v>
                </c:pt>
                <c:pt idx="3">
                  <c:v>Communities 50K -100K</c:v>
                </c:pt>
                <c:pt idx="4">
                  <c:v>Communities 100K+</c:v>
                </c:pt>
              </c:strCache>
            </c:strRef>
          </c:cat>
          <c:val>
            <c:numRef>
              <c:f>Sheet1!$B$400:$F$400</c:f>
              <c:numCache>
                <c:formatCode>0.0\%</c:formatCode>
                <c:ptCount val="5"/>
                <c:pt idx="0">
                  <c:v>52.1</c:v>
                </c:pt>
                <c:pt idx="1">
                  <c:v>59.8</c:v>
                </c:pt>
                <c:pt idx="2">
                  <c:v>61.9</c:v>
                </c:pt>
                <c:pt idx="3">
                  <c:v>65.2</c:v>
                </c:pt>
                <c:pt idx="4">
                  <c:v>75.7</c:v>
                </c:pt>
              </c:numCache>
            </c:numRef>
          </c:val>
        </c:ser>
        <c:dLbls>
          <c:showLegendKey val="0"/>
          <c:showVal val="0"/>
          <c:showCatName val="0"/>
          <c:showSerName val="0"/>
          <c:showPercent val="0"/>
          <c:showBubbleSize val="0"/>
        </c:dLbls>
        <c:gapWidth val="150"/>
        <c:shape val="box"/>
        <c:axId val="2102105192"/>
        <c:axId val="2036863512"/>
        <c:axId val="0"/>
      </c:bar3DChart>
      <c:catAx>
        <c:axId val="2102105192"/>
        <c:scaling>
          <c:orientation val="minMax"/>
        </c:scaling>
        <c:delete val="0"/>
        <c:axPos val="b"/>
        <c:majorTickMark val="out"/>
        <c:minorTickMark val="none"/>
        <c:tickLblPos val="nextTo"/>
        <c:crossAx val="2036863512"/>
        <c:crosses val="autoZero"/>
        <c:auto val="1"/>
        <c:lblAlgn val="ctr"/>
        <c:lblOffset val="100"/>
        <c:noMultiLvlLbl val="0"/>
      </c:catAx>
      <c:valAx>
        <c:axId val="2036863512"/>
        <c:scaling>
          <c:orientation val="minMax"/>
          <c:max val="100.0"/>
        </c:scaling>
        <c:delete val="0"/>
        <c:axPos val="l"/>
        <c:majorGridlines/>
        <c:numFmt formatCode="0.0\%" sourceLinked="1"/>
        <c:majorTickMark val="out"/>
        <c:minorTickMark val="none"/>
        <c:tickLblPos val="nextTo"/>
        <c:txPr>
          <a:bodyPr/>
          <a:lstStyle/>
          <a:p>
            <a:pPr>
              <a:defRPr b="1"/>
            </a:pPr>
            <a:endParaRPr lang="en-US"/>
          </a:p>
        </c:txPr>
        <c:crossAx val="2102105192"/>
        <c:crosses val="autoZero"/>
        <c:crossBetween val="between"/>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0.14369</cdr:x>
      <cdr:y>0.35003</cdr:y>
    </cdr:from>
    <cdr:to>
      <cdr:x>0.2307</cdr:x>
      <cdr:y>0.47596</cdr:y>
    </cdr:to>
    <cdr:cxnSp macro="">
      <cdr:nvCxnSpPr>
        <cdr:cNvPr id="5" name="Straight Arrow Connector 4"/>
        <cdr:cNvCxnSpPr/>
      </cdr:nvCxnSpPr>
      <cdr:spPr>
        <a:xfrm xmlns:a="http://schemas.openxmlformats.org/drawingml/2006/main" flipV="1">
          <a:off x="1257811" y="1978788"/>
          <a:ext cx="761576" cy="711950"/>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cdr:x>
      <cdr:y>0.21366</cdr:y>
    </cdr:from>
    <cdr:to>
      <cdr:x>0.20484</cdr:x>
      <cdr:y>0.32599</cdr:y>
    </cdr:to>
    <cdr:sp macro="" textlink="">
      <cdr:nvSpPr>
        <cdr:cNvPr id="6" name="TextBox 5"/>
        <cdr:cNvSpPr txBox="1"/>
      </cdr:nvSpPr>
      <cdr:spPr>
        <a:xfrm xmlns:a="http://schemas.openxmlformats.org/drawingml/2006/main">
          <a:off x="0" y="1207856"/>
          <a:ext cx="1793004" cy="63505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900" dirty="0"/>
        </a:p>
      </cdr:txBody>
    </cdr:sp>
  </cdr:relSizeAnchor>
  <cdr:relSizeAnchor xmlns:cdr="http://schemas.openxmlformats.org/drawingml/2006/chartDrawing">
    <cdr:from>
      <cdr:x>0.02004</cdr:x>
      <cdr:y>0.49453</cdr:y>
    </cdr:from>
    <cdr:to>
      <cdr:x>0.16086</cdr:x>
      <cdr:y>0.58263</cdr:y>
    </cdr:to>
    <cdr:sp macro="" textlink="">
      <cdr:nvSpPr>
        <cdr:cNvPr id="7" name="TextBox 6"/>
        <cdr:cNvSpPr txBox="1"/>
      </cdr:nvSpPr>
      <cdr:spPr>
        <a:xfrm xmlns:a="http://schemas.openxmlformats.org/drawingml/2006/main">
          <a:off x="175433" y="2795714"/>
          <a:ext cx="1232645" cy="49805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smtClean="0">
              <a:solidFill>
                <a:srgbClr val="347E82"/>
              </a:solidFill>
            </a:rPr>
            <a:t>TRADITIONAL</a:t>
          </a:r>
        </a:p>
        <a:p xmlns:a="http://schemas.openxmlformats.org/drawingml/2006/main">
          <a:r>
            <a:rPr lang="en-US" b="1" dirty="0" smtClean="0">
              <a:solidFill>
                <a:srgbClr val="347E82"/>
              </a:solidFill>
            </a:rPr>
            <a:t>MEDIA</a:t>
          </a:r>
          <a:endParaRPr lang="en-US" sz="1100" b="1" dirty="0">
            <a:solidFill>
              <a:srgbClr val="347E82"/>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0.40438</cdr:x>
      <cdr:y>0.23874</cdr:y>
    </cdr:from>
    <cdr:to>
      <cdr:x>0.69635</cdr:x>
      <cdr:y>0.4009</cdr:y>
    </cdr:to>
    <cdr:sp macro="" textlink="">
      <cdr:nvSpPr>
        <cdr:cNvPr id="4" name="TextBox 3"/>
        <cdr:cNvSpPr txBox="1"/>
      </cdr:nvSpPr>
      <cdr:spPr>
        <a:xfrm xmlns:a="http://schemas.openxmlformats.org/drawingml/2006/main">
          <a:off x="3449040" y="1319924"/>
          <a:ext cx="2490281" cy="896552"/>
        </a:xfrm>
        <a:prstGeom xmlns:a="http://schemas.openxmlformats.org/drawingml/2006/main" prst="rect">
          <a:avLst/>
        </a:prstGeom>
        <a:solidFill xmlns:a="http://schemas.openxmlformats.org/drawingml/2006/main">
          <a:schemeClr val="bg1">
            <a:lumMod val="75000"/>
          </a:schemeClr>
        </a:solidFill>
      </cdr:spPr>
      <cdr:txBody>
        <a:bodyPr xmlns:a="http://schemas.openxmlformats.org/drawingml/2006/main" vertOverflow="clip" wrap="square" rtlCol="0"/>
        <a:lstStyle xmlns:a="http://schemas.openxmlformats.org/drawingml/2006/main"/>
        <a:p xmlns:a="http://schemas.openxmlformats.org/drawingml/2006/main">
          <a:pPr algn="ctr"/>
          <a:r>
            <a:rPr lang="en-US" sz="1100" b="1" dirty="0" smtClean="0">
              <a:solidFill>
                <a:srgbClr val="347E82"/>
              </a:solidFill>
            </a:rPr>
            <a:t>TRADITIONAL MEDIA IS BY FAR THE FAVOURITE SOURCE OF LOCAL NEWS FOR STUDY PARTICIPANTS IN ALL COMMUNITY SIZES</a:t>
          </a:r>
          <a:endParaRPr lang="en-US" sz="1100" b="1" dirty="0">
            <a:solidFill>
              <a:srgbClr val="347E82"/>
            </a:solidFill>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CA"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February 20, 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February 20,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February 20,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February 20,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CA"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February 20, 2014</a:t>
            </a:fld>
            <a:endParaRPr lang="en-US" dirty="0"/>
          </a:p>
        </p:txBody>
      </p:sp>
      <p:sp>
        <p:nvSpPr>
          <p:cNvPr id="8" name="Slide Number Placeholder 7"/>
          <p:cNvSpPr>
            <a:spLocks noGrp="1"/>
          </p:cNvSpPr>
          <p:nvPr>
            <p:ph type="sldNum" sz="quarter" idx="11"/>
          </p:nvPr>
        </p:nvSpPr>
        <p:spPr>
          <a:xfrm rot="16200000">
            <a:off x="8227377" y="5885497"/>
            <a:ext cx="1315721" cy="365125"/>
          </a:xfrm>
          <a:prstGeom prst="rect">
            <a:avLst/>
          </a:prstGeom>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February 20,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CA"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February 20,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rot="16200000">
            <a:off x="8227377" y="5885497"/>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February 20, 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rot="16200000">
            <a:off x="8227377" y="5885497"/>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February 20,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rot="16200000">
            <a:off x="8227377" y="5885497"/>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February 20,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CA"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February 20,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CA"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CA" dirty="0" smtClean="0"/>
              <a:t>C title </a:t>
            </a:r>
            <a:r>
              <a:rPr lang="en-CA" dirty="0" err="1" smtClean="0"/>
              <a:t>stylelick</a:t>
            </a:r>
            <a:r>
              <a:rPr lang="en-CA" dirty="0" smtClean="0"/>
              <a:t> </a:t>
            </a:r>
            <a:r>
              <a:rPr lang="en-CA" dirty="0" smtClean="0"/>
              <a:t>to edit </a:t>
            </a:r>
            <a:r>
              <a:rPr lang="en-CA" dirty="0" smtClean="0"/>
              <a:t>Master</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February 20, 2014</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1313" y="2013425"/>
            <a:ext cx="7620000" cy="4373563"/>
          </a:xfrm>
        </p:spPr>
        <p:txBody>
          <a:bodyPr>
            <a:normAutofit/>
          </a:bodyPr>
          <a:lstStyle/>
          <a:p>
            <a:r>
              <a:rPr lang="en-US" dirty="0" smtClean="0"/>
              <a:t>STUDY OBJECTIVES</a:t>
            </a:r>
            <a:r>
              <a:rPr lang="en-US" dirty="0" smtClean="0"/>
              <a:t>:</a:t>
            </a:r>
            <a:endParaRPr lang="en-US" sz="2100" dirty="0"/>
          </a:p>
          <a:p>
            <a:pPr marL="342900" indent="-342900">
              <a:buFont typeface="+mj-lt"/>
              <a:buAutoNum type="arabicPeriod"/>
            </a:pPr>
            <a:r>
              <a:rPr lang="en-US" sz="1800" dirty="0" smtClean="0"/>
              <a:t>To determine what impact ‘community’ has on the types of news and information that people are interested in and the sources they use to seek out that information.  </a:t>
            </a:r>
          </a:p>
          <a:p>
            <a:pPr marL="342900" indent="-342900">
              <a:buFont typeface="+mj-lt"/>
              <a:buAutoNum type="arabicPeriod"/>
            </a:pPr>
            <a:r>
              <a:rPr lang="en-US" sz="1800" dirty="0" smtClean="0"/>
              <a:t>To identify influences and factors that could play a role in </a:t>
            </a:r>
            <a:r>
              <a:rPr lang="en-US" sz="1800" dirty="0" smtClean="0"/>
              <a:t>how people </a:t>
            </a:r>
            <a:r>
              <a:rPr lang="en-US" sz="1800" dirty="0" smtClean="0"/>
              <a:t>in different types of communities access information.  </a:t>
            </a:r>
            <a:endParaRPr lang="en-US" dirty="0" smtClean="0"/>
          </a:p>
          <a:p>
            <a:pPr marL="342900" indent="-342900">
              <a:buFont typeface="+mj-lt"/>
              <a:buAutoNum type="arabicPeriod"/>
            </a:pPr>
            <a:r>
              <a:rPr lang="en-US" sz="1800" dirty="0" smtClean="0"/>
              <a:t>Use </a:t>
            </a:r>
            <a:r>
              <a:rPr lang="en-US" sz="1800" dirty="0" smtClean="0"/>
              <a:t>the information to quantify the differences between                    populations living in rural areas and smaller communities against those living in larger cities and metropolitan </a:t>
            </a:r>
            <a:r>
              <a:rPr lang="en-US" sz="1800" dirty="0" smtClean="0"/>
              <a:t>areas.</a:t>
            </a:r>
          </a:p>
          <a:p>
            <a:pPr marL="342900" indent="-342900">
              <a:buFont typeface="+mj-lt"/>
              <a:buAutoNum type="arabicPeriod"/>
            </a:pPr>
            <a:r>
              <a:rPr lang="en-US" sz="1800" dirty="0" smtClean="0"/>
              <a:t>How </a:t>
            </a:r>
            <a:r>
              <a:rPr lang="en-US" sz="1800" dirty="0" smtClean="0"/>
              <a:t>does media accessibility influence the sources people use to get information.</a:t>
            </a:r>
          </a:p>
          <a:p>
            <a:endParaRPr lang="en-US" sz="1800" dirty="0"/>
          </a:p>
        </p:txBody>
      </p:sp>
      <p:sp>
        <p:nvSpPr>
          <p:cNvPr id="2" name="Title 1"/>
          <p:cNvSpPr>
            <a:spLocks noGrp="1"/>
          </p:cNvSpPr>
          <p:nvPr>
            <p:ph type="title"/>
          </p:nvPr>
        </p:nvSpPr>
        <p:spPr>
          <a:xfrm>
            <a:off x="559257" y="498311"/>
            <a:ext cx="8022206" cy="1371600"/>
          </a:xfrm>
        </p:spPr>
        <p:txBody>
          <a:bodyPr>
            <a:normAutofit/>
          </a:bodyPr>
          <a:lstStyle/>
          <a:p>
            <a:pPr algn="ctr"/>
            <a:r>
              <a:rPr lang="en-US" sz="2800" dirty="0" smtClean="0">
                <a:solidFill>
                  <a:srgbClr val="50A3CD"/>
                </a:solidFill>
              </a:rPr>
              <a:t>HOW GEOGRAPHY IMPACTS LIFESTYLE AND MEDIA USAGE ON THE PRAIRIES</a:t>
            </a:r>
            <a:endParaRPr lang="en-US" sz="2800" dirty="0">
              <a:solidFill>
                <a:srgbClr val="50A3CD"/>
              </a:solidFill>
            </a:endParaRPr>
          </a:p>
        </p:txBody>
      </p:sp>
    </p:spTree>
    <p:extLst>
      <p:ext uri="{BB962C8B-B14F-4D97-AF65-F5344CB8AC3E}">
        <p14:creationId xmlns:p14="http://schemas.microsoft.com/office/powerpoint/2010/main" val="662594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355045997"/>
              </p:ext>
            </p:extLst>
          </p:nvPr>
        </p:nvGraphicFramePr>
        <p:xfrm>
          <a:off x="227681" y="1139153"/>
          <a:ext cx="8753339" cy="5653259"/>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323737" y="815987"/>
            <a:ext cx="8454503" cy="646331"/>
          </a:xfrm>
          <a:prstGeom prst="rect">
            <a:avLst/>
          </a:prstGeom>
          <a:noFill/>
        </p:spPr>
        <p:txBody>
          <a:bodyPr wrap="square" rtlCol="0">
            <a:spAutoFit/>
          </a:bodyPr>
          <a:lstStyle/>
          <a:p>
            <a:pPr algn="ctr"/>
            <a:r>
              <a:rPr lang="en-US" b="1" dirty="0">
                <a:solidFill>
                  <a:srgbClr val="50A3CD"/>
                </a:solidFill>
              </a:rPr>
              <a:t>Media Used to Consume Local News and Information </a:t>
            </a:r>
            <a:r>
              <a:rPr lang="en-US" b="1" u="sng" dirty="0">
                <a:solidFill>
                  <a:srgbClr val="50A3CD"/>
                </a:solidFill>
              </a:rPr>
              <a:t>at Least Once Per Week </a:t>
            </a:r>
            <a:r>
              <a:rPr lang="en-US" b="1" dirty="0">
                <a:solidFill>
                  <a:srgbClr val="50A3CD"/>
                </a:solidFill>
              </a:rPr>
              <a:t>by Community </a:t>
            </a:r>
            <a:r>
              <a:rPr lang="en-US" b="1" dirty="0" smtClean="0">
                <a:solidFill>
                  <a:srgbClr val="50A3CD"/>
                </a:solidFill>
              </a:rPr>
              <a:t>Size</a:t>
            </a:r>
            <a:endParaRPr lang="en-US" b="1" dirty="0">
              <a:solidFill>
                <a:srgbClr val="50A3CD"/>
              </a:solidFill>
            </a:endParaRPr>
          </a:p>
        </p:txBody>
      </p:sp>
      <p:sp>
        <p:nvSpPr>
          <p:cNvPr id="3" name="Rectangle 2"/>
          <p:cNvSpPr/>
          <p:nvPr/>
        </p:nvSpPr>
        <p:spPr>
          <a:xfrm>
            <a:off x="1793002" y="2177323"/>
            <a:ext cx="2241253" cy="1757544"/>
          </a:xfrm>
          <a:prstGeom prst="rect">
            <a:avLst/>
          </a:prstGeom>
          <a:solidFill>
            <a:srgbClr val="50A3CD">
              <a:alpha val="11000"/>
            </a:srgbClr>
          </a:solidFill>
          <a:ln w="28575">
            <a:solidFill>
              <a:srgbClr val="347E8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733510013"/>
              </p:ext>
            </p:extLst>
          </p:nvPr>
        </p:nvGraphicFramePr>
        <p:xfrm>
          <a:off x="5188412" y="6491611"/>
          <a:ext cx="3849279" cy="165100"/>
        </p:xfrm>
        <a:graphic>
          <a:graphicData uri="http://schemas.openxmlformats.org/drawingml/2006/table">
            <a:tbl>
              <a:tblPr/>
              <a:tblGrid>
                <a:gridCol w="3849279"/>
              </a:tblGrid>
              <a:tr h="165100">
                <a:tc>
                  <a:txBody>
                    <a:bodyPr/>
                    <a:lstStyle/>
                    <a:p>
                      <a:pPr algn="l" fontAlgn="b"/>
                      <a:r>
                        <a:rPr lang="en-US" sz="800" b="1" i="0" u="none" strike="noStrike" dirty="0">
                          <a:solidFill>
                            <a:schemeClr val="tx1"/>
                          </a:solidFill>
                          <a:effectLst/>
                          <a:latin typeface="Helvetica"/>
                        </a:rPr>
                        <a:t>TOTUM RESEARCH - Media Usage by Community Size and Type, Nov/Dec 2013</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2211334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730193878"/>
              </p:ext>
            </p:extLst>
          </p:nvPr>
        </p:nvGraphicFramePr>
        <p:xfrm>
          <a:off x="273930" y="1150484"/>
          <a:ext cx="8529213" cy="5528738"/>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273930" y="871049"/>
            <a:ext cx="8529213" cy="400110"/>
          </a:xfrm>
          <a:prstGeom prst="rect">
            <a:avLst/>
          </a:prstGeom>
          <a:noFill/>
        </p:spPr>
        <p:txBody>
          <a:bodyPr wrap="square" rtlCol="0">
            <a:spAutoFit/>
          </a:bodyPr>
          <a:lstStyle/>
          <a:p>
            <a:pPr algn="ctr">
              <a:defRPr sz="1800" b="1" i="0" u="none" strike="noStrike" kern="1200" baseline="0">
                <a:solidFill>
                  <a:srgbClr val="000000"/>
                </a:solidFill>
                <a:latin typeface="+mn-lt"/>
                <a:ea typeface="+mn-ea"/>
                <a:cs typeface="+mn-cs"/>
              </a:defRPr>
            </a:pPr>
            <a:r>
              <a:rPr lang="en-US" sz="2000" u="sng" dirty="0" err="1" smtClean="0">
                <a:solidFill>
                  <a:srgbClr val="50A3CD"/>
                </a:solidFill>
              </a:rPr>
              <a:t>Favourite</a:t>
            </a:r>
            <a:r>
              <a:rPr lang="en-US" sz="2000" dirty="0" smtClean="0">
                <a:solidFill>
                  <a:srgbClr val="50A3CD"/>
                </a:solidFill>
              </a:rPr>
              <a:t> Source </a:t>
            </a:r>
            <a:r>
              <a:rPr lang="en-US" sz="2000" dirty="0">
                <a:solidFill>
                  <a:srgbClr val="50A3CD"/>
                </a:solidFill>
              </a:rPr>
              <a:t>for Local News by Community Size</a:t>
            </a:r>
          </a:p>
        </p:txBody>
      </p:sp>
      <p:graphicFrame>
        <p:nvGraphicFramePr>
          <p:cNvPr id="5" name="Table 4"/>
          <p:cNvGraphicFramePr>
            <a:graphicFrameLocks noGrp="1"/>
          </p:cNvGraphicFramePr>
          <p:nvPr>
            <p:extLst>
              <p:ext uri="{D42A27DB-BD31-4B8C-83A1-F6EECF244321}">
                <p14:modId xmlns:p14="http://schemas.microsoft.com/office/powerpoint/2010/main" val="1733510013"/>
              </p:ext>
            </p:extLst>
          </p:nvPr>
        </p:nvGraphicFramePr>
        <p:xfrm>
          <a:off x="5188412" y="6491611"/>
          <a:ext cx="3849279" cy="165100"/>
        </p:xfrm>
        <a:graphic>
          <a:graphicData uri="http://schemas.openxmlformats.org/drawingml/2006/table">
            <a:tbl>
              <a:tblPr/>
              <a:tblGrid>
                <a:gridCol w="3849279"/>
              </a:tblGrid>
              <a:tr h="165100">
                <a:tc>
                  <a:txBody>
                    <a:bodyPr/>
                    <a:lstStyle/>
                    <a:p>
                      <a:pPr algn="l" fontAlgn="b"/>
                      <a:r>
                        <a:rPr lang="en-US" sz="800" b="1" i="0" u="none" strike="noStrike" dirty="0">
                          <a:solidFill>
                            <a:schemeClr val="tx1"/>
                          </a:solidFill>
                          <a:effectLst/>
                          <a:latin typeface="Helvetica"/>
                        </a:rPr>
                        <a:t>TOTUM RESEARCH - Media Usage by Community Size and Type, Nov/Dec 2013</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3398591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905300930"/>
              </p:ext>
            </p:extLst>
          </p:nvPr>
        </p:nvGraphicFramePr>
        <p:xfrm>
          <a:off x="211674" y="1045976"/>
          <a:ext cx="8641274" cy="556437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11674" y="895561"/>
            <a:ext cx="8641274" cy="707886"/>
          </a:xfrm>
          <a:prstGeom prst="rect">
            <a:avLst/>
          </a:prstGeom>
          <a:noFill/>
        </p:spPr>
        <p:txBody>
          <a:bodyPr wrap="square" rtlCol="0">
            <a:spAutoFit/>
          </a:bodyPr>
          <a:lstStyle/>
          <a:p>
            <a:pPr algn="ctr"/>
            <a:r>
              <a:rPr lang="en-US" sz="2000" b="1" dirty="0">
                <a:solidFill>
                  <a:srgbClr val="50A3CD"/>
                </a:solidFill>
              </a:rPr>
              <a:t>How Well Does </a:t>
            </a:r>
            <a:r>
              <a:rPr lang="en-US" sz="2000" b="1" dirty="0" err="1">
                <a:solidFill>
                  <a:srgbClr val="50A3CD"/>
                </a:solidFill>
              </a:rPr>
              <a:t>Favourite</a:t>
            </a:r>
            <a:r>
              <a:rPr lang="en-US" sz="2000" b="1" dirty="0">
                <a:solidFill>
                  <a:srgbClr val="50A3CD"/>
                </a:solidFill>
              </a:rPr>
              <a:t> Local News Source Give you the Information you Need by Community Size: </a:t>
            </a:r>
            <a:r>
              <a:rPr lang="en-US" sz="2000" b="1" u="sng" dirty="0">
                <a:solidFill>
                  <a:srgbClr val="50A3CD"/>
                </a:solidFill>
              </a:rPr>
              <a:t>NET ALL OR </a:t>
            </a:r>
            <a:r>
              <a:rPr lang="en-US" sz="2000" b="1" u="sng" dirty="0" smtClean="0">
                <a:solidFill>
                  <a:srgbClr val="50A3CD"/>
                </a:solidFill>
              </a:rPr>
              <a:t>MOST</a:t>
            </a:r>
            <a:endParaRPr lang="en-US" sz="2000" b="1" u="sng" dirty="0">
              <a:solidFill>
                <a:srgbClr val="50A3CD"/>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733510013"/>
              </p:ext>
            </p:extLst>
          </p:nvPr>
        </p:nvGraphicFramePr>
        <p:xfrm>
          <a:off x="5188412" y="6491611"/>
          <a:ext cx="3849279" cy="165100"/>
        </p:xfrm>
        <a:graphic>
          <a:graphicData uri="http://schemas.openxmlformats.org/drawingml/2006/table">
            <a:tbl>
              <a:tblPr/>
              <a:tblGrid>
                <a:gridCol w="3849279"/>
              </a:tblGrid>
              <a:tr h="165100">
                <a:tc>
                  <a:txBody>
                    <a:bodyPr/>
                    <a:lstStyle/>
                    <a:p>
                      <a:pPr algn="l" fontAlgn="b"/>
                      <a:r>
                        <a:rPr lang="en-US" sz="800" b="1" i="0" u="none" strike="noStrike" dirty="0">
                          <a:solidFill>
                            <a:schemeClr val="tx1"/>
                          </a:solidFill>
                          <a:effectLst/>
                          <a:latin typeface="Helvetica"/>
                        </a:rPr>
                        <a:t>TOTUM RESEARCH - Media Usage by Community Size and Type, Nov/Dec 2013</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1109180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448688065"/>
              </p:ext>
            </p:extLst>
          </p:nvPr>
        </p:nvGraphicFramePr>
        <p:xfrm>
          <a:off x="224124" y="1485569"/>
          <a:ext cx="8703533" cy="512478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303504" y="897658"/>
            <a:ext cx="8442053" cy="707886"/>
          </a:xfrm>
          <a:prstGeom prst="rect">
            <a:avLst/>
          </a:prstGeom>
          <a:noFill/>
        </p:spPr>
        <p:txBody>
          <a:bodyPr wrap="square" rtlCol="0">
            <a:spAutoFit/>
          </a:bodyPr>
          <a:lstStyle/>
          <a:p>
            <a:pPr algn="ctr">
              <a:defRPr sz="1800" b="1" i="0" u="none" strike="noStrike" kern="1200" baseline="0">
                <a:solidFill>
                  <a:srgbClr val="000000"/>
                </a:solidFill>
                <a:latin typeface="+mn-lt"/>
                <a:ea typeface="+mn-ea"/>
                <a:cs typeface="+mn-cs"/>
              </a:defRPr>
            </a:pPr>
            <a:r>
              <a:rPr lang="en-US" sz="2000" dirty="0">
                <a:solidFill>
                  <a:srgbClr val="50A3CD"/>
                </a:solidFill>
              </a:rPr>
              <a:t>Topics of Local Interest by Community Size:  Respondent Indicated a Source Was Sought for Each Topic</a:t>
            </a:r>
          </a:p>
        </p:txBody>
      </p:sp>
      <p:graphicFrame>
        <p:nvGraphicFramePr>
          <p:cNvPr id="5" name="Table 4"/>
          <p:cNvGraphicFramePr>
            <a:graphicFrameLocks noGrp="1"/>
          </p:cNvGraphicFramePr>
          <p:nvPr>
            <p:extLst>
              <p:ext uri="{D42A27DB-BD31-4B8C-83A1-F6EECF244321}">
                <p14:modId xmlns:p14="http://schemas.microsoft.com/office/powerpoint/2010/main" val="1733510013"/>
              </p:ext>
            </p:extLst>
          </p:nvPr>
        </p:nvGraphicFramePr>
        <p:xfrm>
          <a:off x="5188412" y="6491611"/>
          <a:ext cx="3849279" cy="165100"/>
        </p:xfrm>
        <a:graphic>
          <a:graphicData uri="http://schemas.openxmlformats.org/drawingml/2006/table">
            <a:tbl>
              <a:tblPr/>
              <a:tblGrid>
                <a:gridCol w="3849279"/>
              </a:tblGrid>
              <a:tr h="165100">
                <a:tc>
                  <a:txBody>
                    <a:bodyPr/>
                    <a:lstStyle/>
                    <a:p>
                      <a:pPr algn="l" fontAlgn="b"/>
                      <a:r>
                        <a:rPr lang="en-US" sz="800" b="1" i="0" u="none" strike="noStrike" dirty="0">
                          <a:solidFill>
                            <a:schemeClr val="tx1"/>
                          </a:solidFill>
                          <a:effectLst/>
                          <a:latin typeface="Helvetica"/>
                        </a:rPr>
                        <a:t>TOTUM RESEARCH - Media Usage by Community Size and Type, Nov/Dec 2013</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975339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263300368"/>
              </p:ext>
            </p:extLst>
          </p:nvPr>
        </p:nvGraphicFramePr>
        <p:xfrm>
          <a:off x="448250" y="1831341"/>
          <a:ext cx="7580213" cy="4825370"/>
        </p:xfrm>
        <a:graphic>
          <a:graphicData uri="http://schemas.openxmlformats.org/drawingml/2006/table">
            <a:tbl>
              <a:tblPr/>
              <a:tblGrid>
                <a:gridCol w="2828963"/>
                <a:gridCol w="966775"/>
                <a:gridCol w="946119"/>
                <a:gridCol w="912328"/>
                <a:gridCol w="991172"/>
                <a:gridCol w="934856"/>
              </a:tblGrid>
              <a:tr h="458378">
                <a:tc>
                  <a:txBody>
                    <a:bodyPr/>
                    <a:lstStyle/>
                    <a:p>
                      <a:pPr algn="l" fontAlgn="b"/>
                      <a:endParaRPr lang="en-US" sz="700" b="0" i="0" u="none" strike="noStrike" dirty="0">
                        <a:solidFill>
                          <a:srgbClr val="000000"/>
                        </a:solidFill>
                        <a:effectLst/>
                        <a:latin typeface="Calibri"/>
                      </a:endParaRPr>
                    </a:p>
                  </a:txBody>
                  <a:tcPr marL="7875" marR="7875" marT="7875" marB="0" anchor="b">
                    <a:lnL>
                      <a:noFill/>
                    </a:lnL>
                    <a:lnR>
                      <a:noFill/>
                    </a:lnR>
                    <a:lnT>
                      <a:noFill/>
                    </a:lnT>
                    <a:lnB>
                      <a:noFill/>
                    </a:lnB>
                  </a:tcPr>
                </a:tc>
                <a:tc>
                  <a:txBody>
                    <a:bodyPr/>
                    <a:lstStyle/>
                    <a:p>
                      <a:pPr algn="ctr" fontAlgn="b"/>
                      <a:r>
                        <a:rPr lang="en-US" sz="1000" b="1" i="0" u="none" strike="noStrike" dirty="0">
                          <a:solidFill>
                            <a:srgbClr val="000000"/>
                          </a:solidFill>
                          <a:effectLst/>
                          <a:latin typeface="Calibri"/>
                        </a:rPr>
                        <a:t>Communities Under </a:t>
                      </a:r>
                      <a:r>
                        <a:rPr lang="en-US" sz="1000" b="1" i="0" u="none" strike="noStrike" dirty="0" smtClean="0">
                          <a:solidFill>
                            <a:srgbClr val="000000"/>
                          </a:solidFill>
                          <a:effectLst/>
                          <a:latin typeface="Calibri"/>
                        </a:rPr>
                        <a:t>5,000 </a:t>
                      </a:r>
                      <a:r>
                        <a:rPr lang="en-US" sz="1000" b="1" i="0" u="none" strike="noStrike" dirty="0">
                          <a:solidFill>
                            <a:srgbClr val="000000"/>
                          </a:solidFill>
                          <a:effectLst/>
                          <a:latin typeface="Calibri"/>
                        </a:rPr>
                        <a:t>Population</a:t>
                      </a:r>
                    </a:p>
                  </a:txBody>
                  <a:tcPr marL="7875" marR="7875" marT="7875" marB="0" anchor="b">
                    <a:lnL>
                      <a:noFill/>
                    </a:lnL>
                    <a:lnR>
                      <a:noFill/>
                    </a:lnR>
                    <a:lnT>
                      <a:noFill/>
                    </a:lnT>
                    <a:lnB>
                      <a:noFill/>
                    </a:lnB>
                  </a:tcPr>
                </a:tc>
                <a:tc>
                  <a:txBody>
                    <a:bodyPr/>
                    <a:lstStyle/>
                    <a:p>
                      <a:pPr algn="ctr" fontAlgn="b"/>
                      <a:r>
                        <a:rPr lang="en-US" sz="1000" b="1" i="0" u="none" strike="noStrike" dirty="0">
                          <a:solidFill>
                            <a:srgbClr val="000000"/>
                          </a:solidFill>
                          <a:effectLst/>
                          <a:latin typeface="Calibri"/>
                        </a:rPr>
                        <a:t>Communities 5K-10K</a:t>
                      </a:r>
                    </a:p>
                  </a:txBody>
                  <a:tcPr marL="7875" marR="7875" marT="7875" marB="0" anchor="b">
                    <a:lnL>
                      <a:noFill/>
                    </a:lnL>
                    <a:lnR>
                      <a:noFill/>
                    </a:lnR>
                    <a:lnT>
                      <a:noFill/>
                    </a:lnT>
                    <a:lnB>
                      <a:noFill/>
                    </a:lnB>
                  </a:tcPr>
                </a:tc>
                <a:tc>
                  <a:txBody>
                    <a:bodyPr/>
                    <a:lstStyle/>
                    <a:p>
                      <a:pPr algn="ctr" fontAlgn="b"/>
                      <a:r>
                        <a:rPr lang="en-US" sz="1000" b="1" i="0" u="none" strike="noStrike" dirty="0">
                          <a:solidFill>
                            <a:srgbClr val="000000"/>
                          </a:solidFill>
                          <a:effectLst/>
                          <a:latin typeface="Calibri"/>
                        </a:rPr>
                        <a:t>Communities 10K-50K</a:t>
                      </a:r>
                    </a:p>
                  </a:txBody>
                  <a:tcPr marL="7875" marR="7875" marT="7875" marB="0" anchor="b">
                    <a:lnL>
                      <a:noFill/>
                    </a:lnL>
                    <a:lnR>
                      <a:noFill/>
                    </a:lnR>
                    <a:lnT>
                      <a:noFill/>
                    </a:lnT>
                    <a:lnB>
                      <a:noFill/>
                    </a:lnB>
                  </a:tcPr>
                </a:tc>
                <a:tc>
                  <a:txBody>
                    <a:bodyPr/>
                    <a:lstStyle/>
                    <a:p>
                      <a:pPr algn="ctr" fontAlgn="b"/>
                      <a:r>
                        <a:rPr lang="en-US" sz="1000" b="1" i="0" u="none" strike="noStrike" dirty="0">
                          <a:solidFill>
                            <a:srgbClr val="000000"/>
                          </a:solidFill>
                          <a:effectLst/>
                          <a:latin typeface="Calibri"/>
                        </a:rPr>
                        <a:t>Communities 50K -100K</a:t>
                      </a:r>
                    </a:p>
                  </a:txBody>
                  <a:tcPr marL="7875" marR="7875" marT="7875" marB="0" anchor="b">
                    <a:lnL>
                      <a:noFill/>
                    </a:lnL>
                    <a:lnR>
                      <a:noFill/>
                    </a:lnR>
                    <a:lnT>
                      <a:noFill/>
                    </a:lnT>
                    <a:lnB>
                      <a:noFill/>
                    </a:lnB>
                  </a:tcPr>
                </a:tc>
                <a:tc>
                  <a:txBody>
                    <a:bodyPr/>
                    <a:lstStyle/>
                    <a:p>
                      <a:pPr algn="ctr" fontAlgn="b"/>
                      <a:r>
                        <a:rPr lang="en-US" sz="1000" b="1" i="0" u="none" strike="noStrike" dirty="0">
                          <a:solidFill>
                            <a:srgbClr val="000000"/>
                          </a:solidFill>
                          <a:effectLst/>
                          <a:latin typeface="Calibri"/>
                        </a:rPr>
                        <a:t>Communities 50K+</a:t>
                      </a:r>
                    </a:p>
                  </a:txBody>
                  <a:tcPr marL="7875" marR="7875" marT="7875" marB="0" anchor="b">
                    <a:lnL>
                      <a:noFill/>
                    </a:lnL>
                    <a:lnR>
                      <a:noFill/>
                    </a:lnR>
                    <a:lnT>
                      <a:noFill/>
                    </a:lnT>
                    <a:lnB>
                      <a:noFill/>
                    </a:lnB>
                  </a:tcPr>
                </a:tc>
              </a:tr>
              <a:tr h="112905">
                <a:tc>
                  <a:txBody>
                    <a:bodyPr/>
                    <a:lstStyle/>
                    <a:p>
                      <a:pPr algn="l" fontAlgn="b"/>
                      <a:endParaRPr lang="en-US" sz="700" b="0" i="0" u="none" strike="noStrike">
                        <a:solidFill>
                          <a:srgbClr val="000000"/>
                        </a:solidFill>
                        <a:effectLst/>
                        <a:latin typeface="Calibri"/>
                      </a:endParaRPr>
                    </a:p>
                  </a:txBody>
                  <a:tcPr marL="7875" marR="7875" marT="7875" marB="0" anchor="b">
                    <a:lnL>
                      <a:noFill/>
                    </a:lnL>
                    <a:lnR>
                      <a:noFill/>
                    </a:lnR>
                    <a:lnT>
                      <a:noFill/>
                    </a:lnT>
                    <a:lnB>
                      <a:noFill/>
                    </a:lnB>
                  </a:tcPr>
                </a:tc>
                <a:tc>
                  <a:txBody>
                    <a:bodyPr/>
                    <a:lstStyle/>
                    <a:p>
                      <a:pPr algn="ctr" fontAlgn="b"/>
                      <a:endParaRPr lang="en-US" sz="700" b="0" i="0" u="none" strike="noStrike">
                        <a:solidFill>
                          <a:srgbClr val="000000"/>
                        </a:solidFill>
                        <a:effectLst/>
                        <a:latin typeface="Calibri"/>
                      </a:endParaRPr>
                    </a:p>
                  </a:txBody>
                  <a:tcPr marL="7875" marR="7875" marT="78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a:endParaRPr>
                    </a:p>
                  </a:txBody>
                  <a:tcPr marL="7875" marR="7875" marT="78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a:endParaRPr>
                    </a:p>
                  </a:txBody>
                  <a:tcPr marL="7875" marR="7875" marT="78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a:endParaRPr>
                    </a:p>
                  </a:txBody>
                  <a:tcPr marL="7875" marR="7875" marT="78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a:endParaRPr>
                    </a:p>
                  </a:txBody>
                  <a:tcPr marL="7875" marR="7875" marT="7875" marB="0" anchor="b">
                    <a:lnL>
                      <a:noFill/>
                    </a:lnL>
                    <a:lnR>
                      <a:noFill/>
                    </a:lnR>
                    <a:lnT>
                      <a:noFill/>
                    </a:lnT>
                    <a:lnB w="6350" cap="flat" cmpd="sng" algn="ctr">
                      <a:solidFill>
                        <a:srgbClr val="000000"/>
                      </a:solidFill>
                      <a:prstDash val="solid"/>
                      <a:round/>
                      <a:headEnd type="none" w="med" len="med"/>
                      <a:tailEnd type="none" w="med" len="med"/>
                    </a:lnB>
                  </a:tcPr>
                </a:tc>
              </a:tr>
              <a:tr h="413316">
                <a:tc>
                  <a:txBody>
                    <a:bodyPr/>
                    <a:lstStyle/>
                    <a:p>
                      <a:pPr algn="l" fontAlgn="b"/>
                      <a:r>
                        <a:rPr lang="en-US" sz="1000" b="1" i="0" u="none" strike="noStrike" dirty="0">
                          <a:solidFill>
                            <a:srgbClr val="000000"/>
                          </a:solidFill>
                          <a:effectLst/>
                          <a:latin typeface="Calibri"/>
                        </a:rPr>
                        <a:t>Local Restaurants, Bars and Clubs</a:t>
                      </a:r>
                    </a:p>
                  </a:txBody>
                  <a:tcPr marL="7875" marR="7875" marT="787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0" i="0" u="none" strike="noStrike" dirty="0">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dirty="0">
                          <a:solidFill>
                            <a:srgbClr val="000000"/>
                          </a:solidFill>
                          <a:effectLst/>
                          <a:latin typeface="Calibri"/>
                        </a:rPr>
                        <a:t>Radio</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a:rPr>
                        <a:t>Daily Newspaper or its Website</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3316">
                <a:tc>
                  <a:txBody>
                    <a:bodyPr/>
                    <a:lstStyle/>
                    <a:p>
                      <a:pPr algn="l" fontAlgn="b"/>
                      <a:r>
                        <a:rPr lang="en-US" sz="1000" b="1" i="0" u="none" strike="noStrike" dirty="0">
                          <a:solidFill>
                            <a:srgbClr val="000000"/>
                          </a:solidFill>
                          <a:effectLst/>
                          <a:latin typeface="Calibri"/>
                        </a:rPr>
                        <a:t>Other Local Businesses</a:t>
                      </a:r>
                    </a:p>
                  </a:txBody>
                  <a:tcPr marL="7875" marR="7875" marT="787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0" i="0" u="none" strike="noStrike">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dirty="0">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dirty="0">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a:solidFill>
                            <a:srgbClr val="000000"/>
                          </a:solidFill>
                          <a:effectLst/>
                          <a:latin typeface="Calibri"/>
                        </a:rPr>
                        <a:t>Daily Newspaper or its Website</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3316">
                <a:tc>
                  <a:txBody>
                    <a:bodyPr/>
                    <a:lstStyle/>
                    <a:p>
                      <a:pPr algn="l" fontAlgn="b"/>
                      <a:r>
                        <a:rPr lang="en-US" sz="1000" b="1" i="0" u="none" strike="noStrike" dirty="0">
                          <a:solidFill>
                            <a:srgbClr val="000000"/>
                          </a:solidFill>
                          <a:effectLst/>
                          <a:latin typeface="Calibri"/>
                        </a:rPr>
                        <a:t>Community or </a:t>
                      </a:r>
                      <a:r>
                        <a:rPr lang="en-US" sz="1000" b="1" i="0" u="none" strike="noStrike" dirty="0" err="1">
                          <a:solidFill>
                            <a:srgbClr val="000000"/>
                          </a:solidFill>
                          <a:effectLst/>
                          <a:latin typeface="Calibri"/>
                        </a:rPr>
                        <a:t>Neighbourhood</a:t>
                      </a:r>
                      <a:r>
                        <a:rPr lang="en-US" sz="1000" b="1" i="0" u="none" strike="noStrike" dirty="0">
                          <a:solidFill>
                            <a:srgbClr val="000000"/>
                          </a:solidFill>
                          <a:effectLst/>
                          <a:latin typeface="Calibri"/>
                        </a:rPr>
                        <a:t> Events</a:t>
                      </a:r>
                    </a:p>
                  </a:txBody>
                  <a:tcPr marL="7875" marR="7875" marT="787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0" i="0" u="none" strike="noStrike">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dirty="0">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r>
              <a:tr h="296967">
                <a:tc>
                  <a:txBody>
                    <a:bodyPr/>
                    <a:lstStyle/>
                    <a:p>
                      <a:pPr algn="l" fontAlgn="b"/>
                      <a:r>
                        <a:rPr lang="en-US" sz="1000" b="1" i="0" u="none" strike="noStrike" dirty="0">
                          <a:solidFill>
                            <a:srgbClr val="000000"/>
                          </a:solidFill>
                          <a:effectLst/>
                          <a:latin typeface="Calibri"/>
                        </a:rPr>
                        <a:t>Local Weather</a:t>
                      </a:r>
                    </a:p>
                  </a:txBody>
                  <a:tcPr marL="7875" marR="7875" marT="787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0" i="0" u="none" strike="noStrike">
                          <a:solidFill>
                            <a:srgbClr val="000000"/>
                          </a:solidFill>
                          <a:effectLst/>
                          <a:latin typeface="Calibri"/>
                        </a:rPr>
                        <a:t>TV</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a:rPr>
                        <a:t>TV</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a:rPr>
                        <a:t>TV</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a:rPr>
                        <a:t>TV</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a:rPr>
                        <a:t>TV</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3316">
                <a:tc>
                  <a:txBody>
                    <a:bodyPr/>
                    <a:lstStyle/>
                    <a:p>
                      <a:pPr algn="l" fontAlgn="b"/>
                      <a:r>
                        <a:rPr lang="en-US" sz="1000" b="1" i="0" u="none" strike="noStrike" dirty="0">
                          <a:solidFill>
                            <a:srgbClr val="000000"/>
                          </a:solidFill>
                          <a:effectLst/>
                          <a:latin typeface="Calibri"/>
                        </a:rPr>
                        <a:t>Local Arts and Culture</a:t>
                      </a:r>
                    </a:p>
                  </a:txBody>
                  <a:tcPr marL="7875" marR="7875" marT="787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0" i="0" u="none" strike="noStrike">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dirty="0">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a:solidFill>
                            <a:srgbClr val="000000"/>
                          </a:solidFill>
                          <a:effectLst/>
                          <a:latin typeface="Calibri"/>
                        </a:rPr>
                        <a:t>Radio</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a:rPr>
                        <a:t>Daily Newspaper or its Website</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967">
                <a:tc>
                  <a:txBody>
                    <a:bodyPr/>
                    <a:lstStyle/>
                    <a:p>
                      <a:pPr algn="l" fontAlgn="b"/>
                      <a:r>
                        <a:rPr lang="en-US" sz="1000" b="1" i="0" u="none" strike="noStrike" dirty="0">
                          <a:solidFill>
                            <a:srgbClr val="000000"/>
                          </a:solidFill>
                          <a:effectLst/>
                          <a:latin typeface="Calibri"/>
                        </a:rPr>
                        <a:t>Local Breaking News</a:t>
                      </a:r>
                    </a:p>
                  </a:txBody>
                  <a:tcPr marL="7875" marR="7875" marT="787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0" i="0" u="none" strike="noStrike">
                          <a:solidFill>
                            <a:srgbClr val="000000"/>
                          </a:solidFill>
                          <a:effectLst/>
                          <a:latin typeface="Calibri"/>
                        </a:rPr>
                        <a:t>TV</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a:rPr>
                        <a:t>Radio</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a:rPr>
                        <a:t>Radio</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a:rPr>
                        <a:t>Radio</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a:rPr>
                        <a:t>TV</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3316">
                <a:tc>
                  <a:txBody>
                    <a:bodyPr/>
                    <a:lstStyle/>
                    <a:p>
                      <a:pPr algn="l" fontAlgn="b"/>
                      <a:r>
                        <a:rPr lang="en-US" sz="1000" b="1" i="0" u="none" strike="noStrike" dirty="0">
                          <a:solidFill>
                            <a:srgbClr val="000000"/>
                          </a:solidFill>
                          <a:effectLst/>
                          <a:latin typeface="Calibri"/>
                        </a:rPr>
                        <a:t>Local Job Openings</a:t>
                      </a:r>
                    </a:p>
                  </a:txBody>
                  <a:tcPr marL="7875" marR="7875" marT="787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0" i="0" u="none" strike="noStrike">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dirty="0">
                          <a:solidFill>
                            <a:srgbClr val="000000"/>
                          </a:solidFill>
                          <a:effectLst/>
                          <a:latin typeface="Calibri"/>
                        </a:rPr>
                        <a:t>Daily Newspaper or its Website</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a:rPr>
                        <a:t>Daily Newspaper or its Website</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967">
                <a:tc>
                  <a:txBody>
                    <a:bodyPr/>
                    <a:lstStyle/>
                    <a:p>
                      <a:pPr algn="l" fontAlgn="b"/>
                      <a:r>
                        <a:rPr lang="en-US" sz="1000" b="1" i="0" u="none" strike="noStrike" dirty="0">
                          <a:solidFill>
                            <a:srgbClr val="000000"/>
                          </a:solidFill>
                          <a:effectLst/>
                          <a:latin typeface="Calibri"/>
                        </a:rPr>
                        <a:t>Local Traffic or Transportation</a:t>
                      </a:r>
                    </a:p>
                  </a:txBody>
                  <a:tcPr marL="7875" marR="7875" marT="787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0" i="0" u="none" strike="noStrike">
                          <a:solidFill>
                            <a:srgbClr val="000000"/>
                          </a:solidFill>
                          <a:effectLst/>
                          <a:latin typeface="Calibri"/>
                        </a:rPr>
                        <a:t>TV</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a:rPr>
                        <a:t>Radio</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a:rPr>
                        <a:t>Radio</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a:rPr>
                        <a:t>Radio</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a:rPr>
                        <a:t>Radio</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3316">
                <a:tc>
                  <a:txBody>
                    <a:bodyPr/>
                    <a:lstStyle/>
                    <a:p>
                      <a:pPr algn="l" fontAlgn="b"/>
                      <a:r>
                        <a:rPr lang="en-US" sz="1000" b="1" i="0" u="none" strike="noStrike" dirty="0">
                          <a:solidFill>
                            <a:srgbClr val="000000"/>
                          </a:solidFill>
                          <a:effectLst/>
                          <a:latin typeface="Calibri"/>
                        </a:rPr>
                        <a:t>Local Housing and Real Estate</a:t>
                      </a:r>
                    </a:p>
                  </a:txBody>
                  <a:tcPr marL="7875" marR="7875" marT="787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0" i="0" u="none" strike="noStrike">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dirty="0">
                          <a:solidFill>
                            <a:srgbClr val="000000"/>
                          </a:solidFill>
                          <a:effectLst/>
                          <a:latin typeface="Calibri"/>
                        </a:rPr>
                        <a:t>Daily Newspaper or its Website</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3316">
                <a:tc>
                  <a:txBody>
                    <a:bodyPr/>
                    <a:lstStyle/>
                    <a:p>
                      <a:pPr algn="l" fontAlgn="b"/>
                      <a:r>
                        <a:rPr lang="en-US" sz="1000" b="1" i="0" u="none" strike="noStrike" dirty="0">
                          <a:solidFill>
                            <a:srgbClr val="000000"/>
                          </a:solidFill>
                          <a:effectLst/>
                          <a:latin typeface="Calibri"/>
                        </a:rPr>
                        <a:t>Local Schools and Education</a:t>
                      </a:r>
                    </a:p>
                  </a:txBody>
                  <a:tcPr marL="7875" marR="7875" marT="787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0" i="0" u="none" strike="noStrike">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a:solidFill>
                            <a:srgbClr val="000000"/>
                          </a:solidFill>
                          <a:effectLst/>
                          <a:latin typeface="Calibri"/>
                        </a:rPr>
                        <a:t>Daily Newspaper or its Website</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r>
              <a:tr h="413316">
                <a:tc>
                  <a:txBody>
                    <a:bodyPr/>
                    <a:lstStyle/>
                    <a:p>
                      <a:pPr algn="l" fontAlgn="b"/>
                      <a:r>
                        <a:rPr lang="en-US" sz="1000" b="1" i="0" u="none" strike="noStrike" dirty="0">
                          <a:solidFill>
                            <a:srgbClr val="000000"/>
                          </a:solidFill>
                          <a:effectLst/>
                          <a:latin typeface="Calibri"/>
                        </a:rPr>
                        <a:t>Local Crime</a:t>
                      </a:r>
                    </a:p>
                  </a:txBody>
                  <a:tcPr marL="7875" marR="7875" marT="787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0" i="0" u="none" strike="noStrike">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a:solidFill>
                            <a:srgbClr val="000000"/>
                          </a:solidFill>
                          <a:effectLst/>
                          <a:latin typeface="Calibri"/>
                        </a:rPr>
                        <a:t>Printed Local Community Newspaper</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fontAlgn="ctr"/>
                      <a:r>
                        <a:rPr lang="en-US" sz="900" b="0" i="0" u="none" strike="noStrike">
                          <a:solidFill>
                            <a:srgbClr val="000000"/>
                          </a:solidFill>
                          <a:effectLst/>
                          <a:latin typeface="Calibri"/>
                        </a:rPr>
                        <a:t>Radio</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a:rPr>
                        <a:t>Television</a:t>
                      </a:r>
                    </a:p>
                  </a:txBody>
                  <a:tcPr marL="7875" marR="7875" marT="7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 name="TextBox 1"/>
          <p:cNvSpPr txBox="1"/>
          <p:nvPr/>
        </p:nvSpPr>
        <p:spPr>
          <a:xfrm>
            <a:off x="147415" y="950636"/>
            <a:ext cx="8844917" cy="646331"/>
          </a:xfrm>
          <a:prstGeom prst="rect">
            <a:avLst/>
          </a:prstGeom>
          <a:noFill/>
        </p:spPr>
        <p:txBody>
          <a:bodyPr wrap="square" rtlCol="0">
            <a:spAutoFit/>
          </a:bodyPr>
          <a:lstStyle/>
          <a:p>
            <a:pPr algn="ctr"/>
            <a:r>
              <a:rPr lang="en-US" b="1" dirty="0" err="1" smtClean="0">
                <a:solidFill>
                  <a:srgbClr val="50A3CD"/>
                </a:solidFill>
              </a:rPr>
              <a:t>Favourite</a:t>
            </a:r>
            <a:r>
              <a:rPr lang="en-US" b="1" dirty="0" smtClean="0">
                <a:solidFill>
                  <a:srgbClr val="50A3CD"/>
                </a:solidFill>
              </a:rPr>
              <a:t> Source for Information by Topic of Interest and Community Size</a:t>
            </a:r>
            <a:endParaRPr lang="en-US" b="1" dirty="0">
              <a:solidFill>
                <a:srgbClr val="50A3CD"/>
              </a:solidFill>
            </a:endParaRPr>
          </a:p>
          <a:p>
            <a:endParaRPr lang="en-US" dirty="0"/>
          </a:p>
        </p:txBody>
      </p:sp>
      <p:sp>
        <p:nvSpPr>
          <p:cNvPr id="3" name="TextBox 2"/>
          <p:cNvSpPr txBox="1"/>
          <p:nvPr/>
        </p:nvSpPr>
        <p:spPr>
          <a:xfrm>
            <a:off x="286382" y="1273802"/>
            <a:ext cx="8479407" cy="646331"/>
          </a:xfrm>
          <a:prstGeom prst="rect">
            <a:avLst/>
          </a:prstGeom>
          <a:noFill/>
        </p:spPr>
        <p:txBody>
          <a:bodyPr wrap="square" rtlCol="0">
            <a:spAutoFit/>
          </a:bodyPr>
          <a:lstStyle/>
          <a:p>
            <a:r>
              <a:rPr lang="en-US" sz="1200" dirty="0" smtClean="0"/>
              <a:t>In </a:t>
            </a:r>
            <a:r>
              <a:rPr lang="en-US" sz="1200" dirty="0" smtClean="0"/>
              <a:t>Communities </a:t>
            </a:r>
            <a:r>
              <a:rPr lang="en-US" sz="1200" dirty="0" smtClean="0"/>
              <a:t>of Less than 50K, the Local Printed Community Newspaper Was Given as the </a:t>
            </a:r>
            <a:r>
              <a:rPr lang="en-US" sz="1200" dirty="0" err="1" smtClean="0"/>
              <a:t>Favourite</a:t>
            </a:r>
            <a:r>
              <a:rPr lang="en-US" sz="1200" dirty="0" smtClean="0"/>
              <a:t> Source for Local Information Across ALL Topics.  Respondents in All Community Sizes Indicate that a Traditional Media Was the </a:t>
            </a:r>
            <a:r>
              <a:rPr lang="en-US" sz="1200" dirty="0" err="1" smtClean="0"/>
              <a:t>Favourite</a:t>
            </a:r>
            <a:r>
              <a:rPr lang="en-US" sz="1200" dirty="0" smtClean="0"/>
              <a:t> Source for Information on all Topics Sourced.</a:t>
            </a:r>
            <a:endParaRPr lang="en-US" sz="1200" dirty="0"/>
          </a:p>
        </p:txBody>
      </p:sp>
    </p:spTree>
    <p:extLst>
      <p:ext uri="{BB962C8B-B14F-4D97-AF65-F5344CB8AC3E}">
        <p14:creationId xmlns:p14="http://schemas.microsoft.com/office/powerpoint/2010/main" val="1689378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965603719"/>
              </p:ext>
            </p:extLst>
          </p:nvPr>
        </p:nvGraphicFramePr>
        <p:xfrm>
          <a:off x="412750" y="1296323"/>
          <a:ext cx="8318500" cy="535940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15452" y="942380"/>
            <a:ext cx="8651873" cy="707886"/>
          </a:xfrm>
          <a:prstGeom prst="rect">
            <a:avLst/>
          </a:prstGeom>
          <a:noFill/>
        </p:spPr>
        <p:txBody>
          <a:bodyPr wrap="square" rtlCol="0">
            <a:spAutoFit/>
          </a:bodyPr>
          <a:lstStyle/>
          <a:p>
            <a:pPr algn="ctr"/>
            <a:r>
              <a:rPr lang="en-US" sz="2000" b="1" dirty="0" smtClean="0">
                <a:solidFill>
                  <a:srgbClr val="50A3CD"/>
                </a:solidFill>
              </a:rPr>
              <a:t>Impact That Not Having a Local Community Newspaper Would Have on Your Ability to Keep up With Information About Your Community</a:t>
            </a:r>
            <a:endParaRPr lang="en-US" sz="2000" b="1" dirty="0">
              <a:solidFill>
                <a:srgbClr val="50A3CD"/>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733510013"/>
              </p:ext>
            </p:extLst>
          </p:nvPr>
        </p:nvGraphicFramePr>
        <p:xfrm>
          <a:off x="5188412" y="6491611"/>
          <a:ext cx="3849279" cy="165100"/>
        </p:xfrm>
        <a:graphic>
          <a:graphicData uri="http://schemas.openxmlformats.org/drawingml/2006/table">
            <a:tbl>
              <a:tblPr/>
              <a:tblGrid>
                <a:gridCol w="3849279"/>
              </a:tblGrid>
              <a:tr h="165100">
                <a:tc>
                  <a:txBody>
                    <a:bodyPr/>
                    <a:lstStyle/>
                    <a:p>
                      <a:pPr algn="l" fontAlgn="b"/>
                      <a:r>
                        <a:rPr lang="en-US" sz="800" b="1" i="0" u="none" strike="noStrike" dirty="0">
                          <a:solidFill>
                            <a:schemeClr val="tx1"/>
                          </a:solidFill>
                          <a:effectLst/>
                          <a:latin typeface="Helvetica"/>
                        </a:rPr>
                        <a:t>TOTUM RESEARCH - Media Usage by Community Size and Type, Nov/Dec 2013</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628486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2697940938"/>
              </p:ext>
            </p:extLst>
          </p:nvPr>
        </p:nvGraphicFramePr>
        <p:xfrm>
          <a:off x="323737" y="1033525"/>
          <a:ext cx="8529211" cy="5528737"/>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435799" y="1026190"/>
            <a:ext cx="8417149" cy="461665"/>
          </a:xfrm>
          <a:prstGeom prst="rect">
            <a:avLst/>
          </a:prstGeom>
          <a:noFill/>
        </p:spPr>
        <p:txBody>
          <a:bodyPr wrap="square" rtlCol="0">
            <a:spAutoFit/>
          </a:bodyPr>
          <a:lstStyle/>
          <a:p>
            <a:pPr algn="ctr">
              <a:defRPr sz="1800" b="1" i="0" u="none" strike="noStrike" kern="1200" baseline="0">
                <a:solidFill>
                  <a:srgbClr val="000000"/>
                </a:solidFill>
                <a:latin typeface="+mn-lt"/>
                <a:ea typeface="+mn-ea"/>
                <a:cs typeface="+mn-cs"/>
              </a:defRPr>
            </a:pPr>
            <a:r>
              <a:rPr lang="en-US" dirty="0">
                <a:solidFill>
                  <a:srgbClr val="50A3CD"/>
                </a:solidFill>
              </a:rPr>
              <a:t>Media Engagement, Sharing and Response:  </a:t>
            </a:r>
            <a:r>
              <a:rPr lang="en-US" sz="2400" dirty="0">
                <a:solidFill>
                  <a:srgbClr val="50A3CD"/>
                </a:solidFill>
              </a:rPr>
              <a:t>COMMUNITIES &gt; </a:t>
            </a:r>
            <a:r>
              <a:rPr lang="en-US" sz="2400" dirty="0" smtClean="0">
                <a:solidFill>
                  <a:srgbClr val="50A3CD"/>
                </a:solidFill>
              </a:rPr>
              <a:t>5K</a:t>
            </a:r>
            <a:endParaRPr lang="en-US" sz="2400" dirty="0">
              <a:solidFill>
                <a:srgbClr val="50A3CD"/>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733510013"/>
              </p:ext>
            </p:extLst>
          </p:nvPr>
        </p:nvGraphicFramePr>
        <p:xfrm>
          <a:off x="5188412" y="6491611"/>
          <a:ext cx="3849279" cy="165100"/>
        </p:xfrm>
        <a:graphic>
          <a:graphicData uri="http://schemas.openxmlformats.org/drawingml/2006/table">
            <a:tbl>
              <a:tblPr/>
              <a:tblGrid>
                <a:gridCol w="3849279"/>
              </a:tblGrid>
              <a:tr h="165100">
                <a:tc>
                  <a:txBody>
                    <a:bodyPr/>
                    <a:lstStyle/>
                    <a:p>
                      <a:pPr algn="l" fontAlgn="b"/>
                      <a:r>
                        <a:rPr lang="en-US" sz="800" b="1" i="0" u="none" strike="noStrike" dirty="0">
                          <a:solidFill>
                            <a:schemeClr val="tx1"/>
                          </a:solidFill>
                          <a:effectLst/>
                          <a:latin typeface="Helvetica"/>
                        </a:rPr>
                        <a:t>TOTUM RESEARCH - Media Usage by Community Size and Type, Nov/Dec 2013</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4005517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684404143"/>
              </p:ext>
            </p:extLst>
          </p:nvPr>
        </p:nvGraphicFramePr>
        <p:xfrm>
          <a:off x="199221" y="1108238"/>
          <a:ext cx="8653727" cy="5391763"/>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408674" y="1112405"/>
            <a:ext cx="8466954" cy="400110"/>
          </a:xfrm>
          <a:prstGeom prst="rect">
            <a:avLst/>
          </a:prstGeom>
          <a:noFill/>
        </p:spPr>
        <p:txBody>
          <a:bodyPr wrap="square" rtlCol="0">
            <a:spAutoFit/>
          </a:bodyPr>
          <a:lstStyle/>
          <a:p>
            <a:r>
              <a:rPr lang="en-US" sz="2000" b="1" dirty="0">
                <a:solidFill>
                  <a:srgbClr val="50A3CD"/>
                </a:solidFill>
              </a:rPr>
              <a:t>Media Engagement, Sharing and Response:  </a:t>
            </a:r>
            <a:r>
              <a:rPr lang="en-US" sz="2000" b="1" u="sng" dirty="0">
                <a:solidFill>
                  <a:srgbClr val="50A3CD"/>
                </a:solidFill>
              </a:rPr>
              <a:t>COMMUNITIES </a:t>
            </a:r>
            <a:r>
              <a:rPr lang="en-US" sz="2000" b="1" u="sng" dirty="0" smtClean="0">
                <a:solidFill>
                  <a:srgbClr val="50A3CD"/>
                </a:solidFill>
              </a:rPr>
              <a:t>5-10K</a:t>
            </a:r>
            <a:endParaRPr lang="en-US" sz="2000" b="1" u="sng" dirty="0">
              <a:solidFill>
                <a:srgbClr val="50A3CD"/>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733510013"/>
              </p:ext>
            </p:extLst>
          </p:nvPr>
        </p:nvGraphicFramePr>
        <p:xfrm>
          <a:off x="5188412" y="6491611"/>
          <a:ext cx="3849279" cy="165100"/>
        </p:xfrm>
        <a:graphic>
          <a:graphicData uri="http://schemas.openxmlformats.org/drawingml/2006/table">
            <a:tbl>
              <a:tblPr/>
              <a:tblGrid>
                <a:gridCol w="3849279"/>
              </a:tblGrid>
              <a:tr h="165100">
                <a:tc>
                  <a:txBody>
                    <a:bodyPr/>
                    <a:lstStyle/>
                    <a:p>
                      <a:pPr algn="l" fontAlgn="b"/>
                      <a:r>
                        <a:rPr lang="en-US" sz="800" b="1" i="0" u="none" strike="noStrike" dirty="0">
                          <a:solidFill>
                            <a:schemeClr val="tx1"/>
                          </a:solidFill>
                          <a:effectLst/>
                          <a:latin typeface="Helvetica"/>
                        </a:rPr>
                        <a:t>TOTUM RESEARCH - Media Usage by Community Size and Type, Nov/Dec 2013</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183290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404373551"/>
              </p:ext>
            </p:extLst>
          </p:nvPr>
        </p:nvGraphicFramePr>
        <p:xfrm>
          <a:off x="136965" y="809387"/>
          <a:ext cx="8715983" cy="5852491"/>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327294" y="938136"/>
            <a:ext cx="8616371" cy="677108"/>
          </a:xfrm>
          <a:prstGeom prst="rect">
            <a:avLst/>
          </a:prstGeom>
          <a:noFill/>
        </p:spPr>
        <p:txBody>
          <a:bodyPr wrap="square" rtlCol="0">
            <a:spAutoFit/>
          </a:bodyPr>
          <a:lstStyle/>
          <a:p>
            <a:pPr algn="ctr"/>
            <a:r>
              <a:rPr lang="en-US" sz="2000" b="1" dirty="0">
                <a:solidFill>
                  <a:srgbClr val="50A3CD"/>
                </a:solidFill>
              </a:rPr>
              <a:t>Media Engagement, Sharing and Response:  </a:t>
            </a:r>
            <a:r>
              <a:rPr lang="en-US" sz="2000" b="1" u="sng" dirty="0">
                <a:solidFill>
                  <a:srgbClr val="50A3CD"/>
                </a:solidFill>
              </a:rPr>
              <a:t>COMMUNITIES </a:t>
            </a:r>
            <a:r>
              <a:rPr lang="en-US" sz="2000" b="1" u="sng" dirty="0" smtClean="0">
                <a:solidFill>
                  <a:srgbClr val="50A3CD"/>
                </a:solidFill>
              </a:rPr>
              <a:t>10-50K</a:t>
            </a:r>
            <a:endParaRPr lang="en-US" sz="2000" b="1" u="sng" dirty="0">
              <a:solidFill>
                <a:srgbClr val="50A3CD"/>
              </a:solidFill>
            </a:endParaRPr>
          </a:p>
          <a:p>
            <a:endParaRPr lang="en-US" dirty="0">
              <a:solidFill>
                <a:srgbClr val="50A3CD"/>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733510013"/>
              </p:ext>
            </p:extLst>
          </p:nvPr>
        </p:nvGraphicFramePr>
        <p:xfrm>
          <a:off x="5188412" y="6491611"/>
          <a:ext cx="3849279" cy="165100"/>
        </p:xfrm>
        <a:graphic>
          <a:graphicData uri="http://schemas.openxmlformats.org/drawingml/2006/table">
            <a:tbl>
              <a:tblPr/>
              <a:tblGrid>
                <a:gridCol w="3849279"/>
              </a:tblGrid>
              <a:tr h="165100">
                <a:tc>
                  <a:txBody>
                    <a:bodyPr/>
                    <a:lstStyle/>
                    <a:p>
                      <a:pPr algn="l" fontAlgn="b"/>
                      <a:r>
                        <a:rPr lang="en-US" sz="800" b="1" i="0" u="none" strike="noStrike" dirty="0">
                          <a:solidFill>
                            <a:schemeClr val="tx1"/>
                          </a:solidFill>
                          <a:effectLst/>
                          <a:latin typeface="Helvetica"/>
                        </a:rPr>
                        <a:t>TOTUM RESEARCH - Media Usage by Community Size and Type, Nov/Dec 2013</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606836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777404098"/>
              </p:ext>
            </p:extLst>
          </p:nvPr>
        </p:nvGraphicFramePr>
        <p:xfrm>
          <a:off x="211674" y="921456"/>
          <a:ext cx="8579018" cy="5733344"/>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211674" y="1045024"/>
            <a:ext cx="8579018" cy="400110"/>
          </a:xfrm>
          <a:prstGeom prst="rect">
            <a:avLst/>
          </a:prstGeom>
          <a:noFill/>
        </p:spPr>
        <p:txBody>
          <a:bodyPr wrap="square" rtlCol="0">
            <a:spAutoFit/>
          </a:bodyPr>
          <a:lstStyle/>
          <a:p>
            <a:pPr algn="ctr">
              <a:defRPr sz="1800" b="1" i="0" u="none" strike="noStrike" kern="1200" baseline="0">
                <a:solidFill>
                  <a:srgbClr val="000000"/>
                </a:solidFill>
                <a:latin typeface="+mn-lt"/>
                <a:ea typeface="+mn-ea"/>
                <a:cs typeface="+mn-cs"/>
              </a:defRPr>
            </a:pPr>
            <a:r>
              <a:rPr lang="en-US" sz="2000" b="1" dirty="0">
                <a:solidFill>
                  <a:srgbClr val="50A3CD"/>
                </a:solidFill>
              </a:rPr>
              <a:t>Media Engagement, Sharing and Response:  </a:t>
            </a:r>
            <a:r>
              <a:rPr lang="en-US" sz="2000" b="1" u="sng" dirty="0">
                <a:solidFill>
                  <a:srgbClr val="50A3CD"/>
                </a:solidFill>
              </a:rPr>
              <a:t>COMMUNITIES 50-100K</a:t>
            </a:r>
            <a:endParaRPr lang="en-US" sz="2000" u="sng" dirty="0">
              <a:solidFill>
                <a:srgbClr val="50A3CD"/>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733510013"/>
              </p:ext>
            </p:extLst>
          </p:nvPr>
        </p:nvGraphicFramePr>
        <p:xfrm>
          <a:off x="5188412" y="6491611"/>
          <a:ext cx="3849279" cy="165100"/>
        </p:xfrm>
        <a:graphic>
          <a:graphicData uri="http://schemas.openxmlformats.org/drawingml/2006/table">
            <a:tbl>
              <a:tblPr/>
              <a:tblGrid>
                <a:gridCol w="3849279"/>
              </a:tblGrid>
              <a:tr h="165100">
                <a:tc>
                  <a:txBody>
                    <a:bodyPr/>
                    <a:lstStyle/>
                    <a:p>
                      <a:pPr algn="l" fontAlgn="b"/>
                      <a:r>
                        <a:rPr lang="en-US" sz="800" b="1" i="0" u="none" strike="noStrike" dirty="0">
                          <a:solidFill>
                            <a:schemeClr val="tx1"/>
                          </a:solidFill>
                          <a:effectLst/>
                          <a:latin typeface="Helvetica"/>
                        </a:rPr>
                        <a:t>TOTUM RESEARCH - Media Usage by Community Size and Type, Nov/Dec 2013</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3928218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370846" cy="1371600"/>
          </a:xfrm>
        </p:spPr>
        <p:txBody>
          <a:bodyPr/>
          <a:lstStyle/>
          <a:p>
            <a:pPr algn="ctr"/>
            <a:r>
              <a:rPr lang="en-US" dirty="0" smtClean="0">
                <a:solidFill>
                  <a:srgbClr val="50A3CD"/>
                </a:solidFill>
              </a:rPr>
              <a:t>THE STUDY</a:t>
            </a:r>
            <a:endParaRPr lang="en-US" dirty="0">
              <a:solidFill>
                <a:srgbClr val="50A3CD"/>
              </a:solidFill>
            </a:endParaRPr>
          </a:p>
        </p:txBody>
      </p:sp>
      <p:sp>
        <p:nvSpPr>
          <p:cNvPr id="3" name="Content Placeholder 2"/>
          <p:cNvSpPr>
            <a:spLocks noGrp="1"/>
          </p:cNvSpPr>
          <p:nvPr>
            <p:ph idx="1"/>
          </p:nvPr>
        </p:nvSpPr>
        <p:spPr>
          <a:xfrm>
            <a:off x="865427" y="1752600"/>
            <a:ext cx="7620000" cy="4373563"/>
          </a:xfrm>
        </p:spPr>
        <p:txBody>
          <a:bodyPr>
            <a:normAutofit fontScale="85000" lnSpcReduction="10000"/>
          </a:bodyPr>
          <a:lstStyle/>
          <a:p>
            <a:pPr marL="342900" indent="-342900">
              <a:buFont typeface="Arial"/>
              <a:buChar char="•"/>
            </a:pPr>
            <a:r>
              <a:rPr lang="en-US" dirty="0" smtClean="0"/>
              <a:t>Commissioned by AdWest Marketing </a:t>
            </a:r>
            <a:r>
              <a:rPr lang="en-US" dirty="0" err="1" smtClean="0"/>
              <a:t>Inc</a:t>
            </a:r>
            <a:r>
              <a:rPr lang="en-US" dirty="0" smtClean="0"/>
              <a:t> and conducted by </a:t>
            </a:r>
            <a:r>
              <a:rPr lang="en-US" dirty="0" err="1" smtClean="0"/>
              <a:t>Totum</a:t>
            </a:r>
            <a:r>
              <a:rPr lang="en-US" dirty="0" smtClean="0"/>
              <a:t> Research Inc.</a:t>
            </a:r>
          </a:p>
          <a:p>
            <a:pPr marL="342900" indent="-342900">
              <a:buFont typeface="Arial"/>
              <a:buChar char="•"/>
            </a:pPr>
            <a:r>
              <a:rPr lang="en-US" dirty="0" smtClean="0"/>
              <a:t>Survey</a:t>
            </a:r>
            <a:r>
              <a:rPr lang="en-US" dirty="0" smtClean="0"/>
              <a:t>: 8-Page Mailed Questionnaire.  Sample was selected by SM Research split into 1,000 random addresses within each of the 5 geographic groups for a total of 5,000 addresses in Alberta, Saskatchewan, Manitoba and Northwest Territories/</a:t>
            </a:r>
            <a:r>
              <a:rPr lang="en-US" dirty="0" smtClean="0"/>
              <a:t>Nunavut</a:t>
            </a:r>
          </a:p>
          <a:p>
            <a:pPr marL="800100" lvl="1" indent="-342900">
              <a:buFont typeface="Arial"/>
              <a:buChar char="•"/>
            </a:pPr>
            <a:r>
              <a:rPr lang="en-US" dirty="0" smtClean="0"/>
              <a:t>Communities</a:t>
            </a:r>
            <a:r>
              <a:rPr lang="en-US" dirty="0" smtClean="0"/>
              <a:t>: Under 5,000 Population and Rural</a:t>
            </a:r>
          </a:p>
          <a:p>
            <a:pPr marL="800100" lvl="1" indent="-342900">
              <a:buFont typeface="Arial"/>
              <a:buChar char="•"/>
            </a:pPr>
            <a:r>
              <a:rPr lang="en-US" dirty="0" smtClean="0"/>
              <a:t>Communities</a:t>
            </a:r>
            <a:r>
              <a:rPr lang="en-US" dirty="0" smtClean="0"/>
              <a:t>: 5,000 to 10,000 Population</a:t>
            </a:r>
          </a:p>
          <a:p>
            <a:pPr marL="800100" lvl="1" indent="-342900">
              <a:buFont typeface="Arial"/>
              <a:buChar char="•"/>
            </a:pPr>
            <a:r>
              <a:rPr lang="en-US" dirty="0" smtClean="0"/>
              <a:t>Communities</a:t>
            </a:r>
            <a:r>
              <a:rPr lang="en-US" dirty="0"/>
              <a:t>: </a:t>
            </a:r>
            <a:r>
              <a:rPr lang="en-US" dirty="0" smtClean="0"/>
              <a:t>10,000 </a:t>
            </a:r>
            <a:r>
              <a:rPr lang="en-US" dirty="0"/>
              <a:t>to </a:t>
            </a:r>
            <a:r>
              <a:rPr lang="en-US" dirty="0" smtClean="0"/>
              <a:t>50,000 Population</a:t>
            </a:r>
          </a:p>
          <a:p>
            <a:pPr marL="800100" lvl="1" indent="-342900">
              <a:buFont typeface="Arial"/>
              <a:buChar char="•"/>
            </a:pPr>
            <a:r>
              <a:rPr lang="en-US" dirty="0" smtClean="0"/>
              <a:t>Communities</a:t>
            </a:r>
            <a:r>
              <a:rPr lang="en-US" dirty="0"/>
              <a:t>: </a:t>
            </a:r>
            <a:r>
              <a:rPr lang="en-US" dirty="0" smtClean="0"/>
              <a:t>50,000 </a:t>
            </a:r>
            <a:r>
              <a:rPr lang="en-US" dirty="0"/>
              <a:t>to </a:t>
            </a:r>
            <a:r>
              <a:rPr lang="en-US" dirty="0" smtClean="0"/>
              <a:t>100,000 Population</a:t>
            </a:r>
          </a:p>
          <a:p>
            <a:pPr marL="800100" lvl="1" indent="-342900">
              <a:buFont typeface="Arial"/>
              <a:buChar char="•"/>
            </a:pPr>
            <a:r>
              <a:rPr lang="en-US" dirty="0" smtClean="0"/>
              <a:t>Communities</a:t>
            </a:r>
            <a:r>
              <a:rPr lang="en-US" dirty="0"/>
              <a:t>: </a:t>
            </a:r>
            <a:r>
              <a:rPr lang="en-US" dirty="0" smtClean="0"/>
              <a:t>Over 100,000 Population</a:t>
            </a:r>
            <a:endParaRPr lang="en-US" dirty="0"/>
          </a:p>
          <a:p>
            <a:endParaRPr lang="en-US" dirty="0"/>
          </a:p>
          <a:p>
            <a:pPr marL="342900" indent="-342900">
              <a:buFont typeface="Arial"/>
              <a:buChar char="•"/>
            </a:pPr>
            <a:r>
              <a:rPr lang="en-US" dirty="0" smtClean="0"/>
              <a:t>Surveys </a:t>
            </a:r>
            <a:r>
              <a:rPr lang="en-US" dirty="0" smtClean="0"/>
              <a:t>addressed to the resident of the household 18 years of age or older and the next to celebrate a birthday in the household</a:t>
            </a:r>
            <a:r>
              <a:rPr lang="en-US" dirty="0" smtClean="0"/>
              <a:t>.</a:t>
            </a:r>
            <a:endParaRPr lang="en-US" dirty="0" smtClean="0"/>
          </a:p>
          <a:p>
            <a:pPr marL="800100" lvl="1" indent="-342900">
              <a:buFont typeface="Arial"/>
              <a:buChar char="•"/>
            </a:pPr>
            <a:r>
              <a:rPr lang="en-US" dirty="0" smtClean="0"/>
              <a:t>Timing</a:t>
            </a:r>
            <a:r>
              <a:rPr lang="en-US" dirty="0" smtClean="0"/>
              <a:t>: Mid November 2013 – Mid January 2014</a:t>
            </a:r>
            <a:endParaRPr lang="en-US" dirty="0"/>
          </a:p>
        </p:txBody>
      </p:sp>
    </p:spTree>
    <p:extLst>
      <p:ext uri="{BB962C8B-B14F-4D97-AF65-F5344CB8AC3E}">
        <p14:creationId xmlns:p14="http://schemas.microsoft.com/office/powerpoint/2010/main" val="3328553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641309043"/>
              </p:ext>
            </p:extLst>
          </p:nvPr>
        </p:nvGraphicFramePr>
        <p:xfrm>
          <a:off x="249028" y="834290"/>
          <a:ext cx="8516762" cy="5877397"/>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373764" y="981713"/>
            <a:ext cx="8516762" cy="677108"/>
          </a:xfrm>
          <a:prstGeom prst="rect">
            <a:avLst/>
          </a:prstGeom>
          <a:noFill/>
        </p:spPr>
        <p:txBody>
          <a:bodyPr wrap="square" rtlCol="0">
            <a:spAutoFit/>
          </a:bodyPr>
          <a:lstStyle/>
          <a:p>
            <a:r>
              <a:rPr lang="en-US" sz="2000" b="1" dirty="0">
                <a:solidFill>
                  <a:srgbClr val="50A3CD"/>
                </a:solidFill>
              </a:rPr>
              <a:t>Media Engagement, Sharing and Response:  </a:t>
            </a:r>
            <a:r>
              <a:rPr lang="en-US" sz="2000" b="1" u="sng" dirty="0">
                <a:solidFill>
                  <a:srgbClr val="50A3CD"/>
                </a:solidFill>
              </a:rPr>
              <a:t>COMMUNITIES 100K+</a:t>
            </a:r>
            <a:endParaRPr lang="en-US" sz="2000" u="sng" dirty="0">
              <a:solidFill>
                <a:srgbClr val="50A3CD"/>
              </a:solidFill>
            </a:endParaRPr>
          </a:p>
          <a:p>
            <a:endParaRPr lang="en-US" dirty="0">
              <a:solidFill>
                <a:srgbClr val="50A3CD"/>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733510013"/>
              </p:ext>
            </p:extLst>
          </p:nvPr>
        </p:nvGraphicFramePr>
        <p:xfrm>
          <a:off x="5188412" y="6491611"/>
          <a:ext cx="3849279" cy="165100"/>
        </p:xfrm>
        <a:graphic>
          <a:graphicData uri="http://schemas.openxmlformats.org/drawingml/2006/table">
            <a:tbl>
              <a:tblPr/>
              <a:tblGrid>
                <a:gridCol w="3849279"/>
              </a:tblGrid>
              <a:tr h="165100">
                <a:tc>
                  <a:txBody>
                    <a:bodyPr/>
                    <a:lstStyle/>
                    <a:p>
                      <a:pPr algn="l" fontAlgn="b"/>
                      <a:r>
                        <a:rPr lang="en-US" sz="800" b="1" i="0" u="none" strike="noStrike" dirty="0">
                          <a:solidFill>
                            <a:schemeClr val="tx1"/>
                          </a:solidFill>
                          <a:effectLst/>
                          <a:latin typeface="Helvetica"/>
                        </a:rPr>
                        <a:t>TOTUM RESEARCH - Media Usage by Community Size and Type, Nov/Dec 2013</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3401938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653044468"/>
              </p:ext>
            </p:extLst>
          </p:nvPr>
        </p:nvGraphicFramePr>
        <p:xfrm>
          <a:off x="149416" y="896552"/>
          <a:ext cx="8641275" cy="5516285"/>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486939" y="946593"/>
            <a:ext cx="8417149" cy="400110"/>
          </a:xfrm>
          <a:prstGeom prst="rect">
            <a:avLst/>
          </a:prstGeom>
          <a:noFill/>
        </p:spPr>
        <p:txBody>
          <a:bodyPr wrap="square" rtlCol="0">
            <a:spAutoFit/>
          </a:bodyPr>
          <a:lstStyle/>
          <a:p>
            <a:pPr algn="ctr">
              <a:defRPr sz="1800" b="1" i="0" u="none" strike="noStrike" kern="1200" baseline="0">
                <a:solidFill>
                  <a:srgbClr val="000000"/>
                </a:solidFill>
                <a:latin typeface="+mn-lt"/>
                <a:ea typeface="+mn-ea"/>
                <a:cs typeface="+mn-cs"/>
              </a:defRPr>
            </a:pPr>
            <a:r>
              <a:rPr lang="en-US" sz="2000" dirty="0">
                <a:solidFill>
                  <a:srgbClr val="50A3CD"/>
                </a:solidFill>
              </a:rPr>
              <a:t>Internet Connectivity by Community Size</a:t>
            </a:r>
          </a:p>
        </p:txBody>
      </p:sp>
      <p:graphicFrame>
        <p:nvGraphicFramePr>
          <p:cNvPr id="5" name="Table 4"/>
          <p:cNvGraphicFramePr>
            <a:graphicFrameLocks noGrp="1"/>
          </p:cNvGraphicFramePr>
          <p:nvPr>
            <p:extLst>
              <p:ext uri="{D42A27DB-BD31-4B8C-83A1-F6EECF244321}">
                <p14:modId xmlns:p14="http://schemas.microsoft.com/office/powerpoint/2010/main" val="1733510013"/>
              </p:ext>
            </p:extLst>
          </p:nvPr>
        </p:nvGraphicFramePr>
        <p:xfrm>
          <a:off x="5188412" y="6491611"/>
          <a:ext cx="3849279" cy="165100"/>
        </p:xfrm>
        <a:graphic>
          <a:graphicData uri="http://schemas.openxmlformats.org/drawingml/2006/table">
            <a:tbl>
              <a:tblPr/>
              <a:tblGrid>
                <a:gridCol w="3849279"/>
              </a:tblGrid>
              <a:tr h="165100">
                <a:tc>
                  <a:txBody>
                    <a:bodyPr/>
                    <a:lstStyle/>
                    <a:p>
                      <a:pPr algn="l" fontAlgn="b"/>
                      <a:r>
                        <a:rPr lang="en-US" sz="800" b="1" i="0" u="none" strike="noStrike" dirty="0">
                          <a:solidFill>
                            <a:schemeClr val="tx1"/>
                          </a:solidFill>
                          <a:effectLst/>
                          <a:latin typeface="Helvetica"/>
                        </a:rPr>
                        <a:t>TOTUM RESEARCH - Media Usage by Community Size and Type, Nov/Dec 2013</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772104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682453552"/>
              </p:ext>
            </p:extLst>
          </p:nvPr>
        </p:nvGraphicFramePr>
        <p:xfrm>
          <a:off x="224125" y="834291"/>
          <a:ext cx="8616372" cy="5840039"/>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398445" y="834291"/>
            <a:ext cx="8442052" cy="707886"/>
          </a:xfrm>
          <a:prstGeom prst="rect">
            <a:avLst/>
          </a:prstGeom>
          <a:noFill/>
        </p:spPr>
        <p:txBody>
          <a:bodyPr wrap="square" rtlCol="0">
            <a:spAutoFit/>
          </a:bodyPr>
          <a:lstStyle/>
          <a:p>
            <a:pPr algn="ctr">
              <a:defRPr sz="1800" b="1" i="0" u="none" strike="noStrike" kern="1200" baseline="0">
                <a:solidFill>
                  <a:srgbClr val="000000"/>
                </a:solidFill>
                <a:latin typeface="+mn-lt"/>
                <a:ea typeface="+mn-ea"/>
                <a:cs typeface="+mn-cs"/>
              </a:defRPr>
            </a:pPr>
            <a:r>
              <a:rPr lang="en-US" sz="2000" dirty="0" smtClean="0">
                <a:solidFill>
                  <a:srgbClr val="50A3CD"/>
                </a:solidFill>
              </a:rPr>
              <a:t>OF OWNERS: Uses </a:t>
            </a:r>
            <a:r>
              <a:rPr lang="en-US" sz="2000" dirty="0">
                <a:solidFill>
                  <a:srgbClr val="50A3CD"/>
                </a:solidFill>
              </a:rPr>
              <a:t>of Mobile Device/Tablet Computer by Community Size </a:t>
            </a:r>
          </a:p>
        </p:txBody>
      </p:sp>
      <p:graphicFrame>
        <p:nvGraphicFramePr>
          <p:cNvPr id="5" name="Table 4"/>
          <p:cNvGraphicFramePr>
            <a:graphicFrameLocks noGrp="1"/>
          </p:cNvGraphicFramePr>
          <p:nvPr>
            <p:extLst>
              <p:ext uri="{D42A27DB-BD31-4B8C-83A1-F6EECF244321}">
                <p14:modId xmlns:p14="http://schemas.microsoft.com/office/powerpoint/2010/main" val="1733510013"/>
              </p:ext>
            </p:extLst>
          </p:nvPr>
        </p:nvGraphicFramePr>
        <p:xfrm>
          <a:off x="5188412" y="6491611"/>
          <a:ext cx="3849279" cy="165100"/>
        </p:xfrm>
        <a:graphic>
          <a:graphicData uri="http://schemas.openxmlformats.org/drawingml/2006/table">
            <a:tbl>
              <a:tblPr/>
              <a:tblGrid>
                <a:gridCol w="3849279"/>
              </a:tblGrid>
              <a:tr h="165100">
                <a:tc>
                  <a:txBody>
                    <a:bodyPr/>
                    <a:lstStyle/>
                    <a:p>
                      <a:pPr algn="l" fontAlgn="b"/>
                      <a:r>
                        <a:rPr lang="en-US" sz="800" b="1" i="0" u="none" strike="noStrike" dirty="0">
                          <a:solidFill>
                            <a:schemeClr val="tx1"/>
                          </a:solidFill>
                          <a:effectLst/>
                          <a:latin typeface="Helvetica"/>
                        </a:rPr>
                        <a:t>TOTUM RESEARCH - Media Usage by Community Size and Type, Nov/Dec 2013</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17443917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122938296"/>
              </p:ext>
            </p:extLst>
          </p:nvPr>
        </p:nvGraphicFramePr>
        <p:xfrm>
          <a:off x="346610" y="1095786"/>
          <a:ext cx="8691081" cy="5571713"/>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298834" y="836289"/>
            <a:ext cx="8603920" cy="707886"/>
          </a:xfrm>
          <a:prstGeom prst="rect">
            <a:avLst/>
          </a:prstGeom>
          <a:noFill/>
        </p:spPr>
        <p:txBody>
          <a:bodyPr wrap="square" rtlCol="0">
            <a:spAutoFit/>
          </a:bodyPr>
          <a:lstStyle/>
          <a:p>
            <a:pPr algn="ctr">
              <a:defRPr sz="1800" b="1" i="0" u="none" strike="noStrike" kern="1200" baseline="0">
                <a:solidFill>
                  <a:srgbClr val="000000"/>
                </a:solidFill>
                <a:latin typeface="+mn-lt"/>
                <a:ea typeface="+mn-ea"/>
                <a:cs typeface="+mn-cs"/>
              </a:defRPr>
            </a:pPr>
            <a:r>
              <a:rPr lang="en-US" sz="2000" dirty="0">
                <a:solidFill>
                  <a:srgbClr val="50A3CD"/>
                </a:solidFill>
              </a:rPr>
              <a:t>Activities Taken in the Past 30 Days as a Result of Seeing an Advertisement on a Website</a:t>
            </a:r>
          </a:p>
        </p:txBody>
      </p:sp>
      <p:graphicFrame>
        <p:nvGraphicFramePr>
          <p:cNvPr id="4" name="Table 3"/>
          <p:cNvGraphicFramePr>
            <a:graphicFrameLocks noGrp="1"/>
          </p:cNvGraphicFramePr>
          <p:nvPr>
            <p:extLst>
              <p:ext uri="{D42A27DB-BD31-4B8C-83A1-F6EECF244321}">
                <p14:modId xmlns:p14="http://schemas.microsoft.com/office/powerpoint/2010/main" val="1733510013"/>
              </p:ext>
            </p:extLst>
          </p:nvPr>
        </p:nvGraphicFramePr>
        <p:xfrm>
          <a:off x="5188412" y="6491611"/>
          <a:ext cx="3849279" cy="165100"/>
        </p:xfrm>
        <a:graphic>
          <a:graphicData uri="http://schemas.openxmlformats.org/drawingml/2006/table">
            <a:tbl>
              <a:tblPr/>
              <a:tblGrid>
                <a:gridCol w="3849279"/>
              </a:tblGrid>
              <a:tr h="165100">
                <a:tc>
                  <a:txBody>
                    <a:bodyPr/>
                    <a:lstStyle/>
                    <a:p>
                      <a:pPr algn="l" fontAlgn="b"/>
                      <a:r>
                        <a:rPr lang="en-US" sz="800" b="1" i="0" u="none" strike="noStrike" dirty="0">
                          <a:solidFill>
                            <a:schemeClr val="tx1"/>
                          </a:solidFill>
                          <a:effectLst/>
                          <a:latin typeface="Helvetica"/>
                        </a:rPr>
                        <a:t>TOTUM RESEARCH - Media Usage by Community Size and Type, Nov/Dec 2013</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4045002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097710983"/>
              </p:ext>
            </p:extLst>
          </p:nvPr>
        </p:nvGraphicFramePr>
        <p:xfrm>
          <a:off x="224125" y="1209728"/>
          <a:ext cx="8616372" cy="5489507"/>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316842" y="918168"/>
            <a:ext cx="8579018" cy="707886"/>
          </a:xfrm>
          <a:prstGeom prst="rect">
            <a:avLst/>
          </a:prstGeom>
          <a:noFill/>
        </p:spPr>
        <p:txBody>
          <a:bodyPr wrap="square" rtlCol="0">
            <a:spAutoFit/>
          </a:bodyPr>
          <a:lstStyle/>
          <a:p>
            <a:pPr algn="ctr">
              <a:defRPr sz="1800" b="1" i="0" u="none" strike="noStrike" kern="1200" baseline="0">
                <a:solidFill>
                  <a:srgbClr val="000000"/>
                </a:solidFill>
                <a:latin typeface="+mn-lt"/>
                <a:ea typeface="+mn-ea"/>
                <a:cs typeface="+mn-cs"/>
              </a:defRPr>
            </a:pPr>
            <a:r>
              <a:rPr lang="en-US" sz="2000" dirty="0">
                <a:solidFill>
                  <a:srgbClr val="50A3CD"/>
                </a:solidFill>
              </a:rPr>
              <a:t>Use 'Apps' to Help Get Information About Your Local Community on a Cell Phone or Tablet </a:t>
            </a:r>
            <a:r>
              <a:rPr lang="en-US" sz="2000" dirty="0" smtClean="0">
                <a:solidFill>
                  <a:srgbClr val="50A3CD"/>
                </a:solidFill>
              </a:rPr>
              <a:t>Computer</a:t>
            </a:r>
            <a:endParaRPr lang="en-US" sz="2000" dirty="0">
              <a:solidFill>
                <a:srgbClr val="50A3CD"/>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733510013"/>
              </p:ext>
            </p:extLst>
          </p:nvPr>
        </p:nvGraphicFramePr>
        <p:xfrm>
          <a:off x="5188412" y="6491611"/>
          <a:ext cx="3849279" cy="165100"/>
        </p:xfrm>
        <a:graphic>
          <a:graphicData uri="http://schemas.openxmlformats.org/drawingml/2006/table">
            <a:tbl>
              <a:tblPr/>
              <a:tblGrid>
                <a:gridCol w="3849279"/>
              </a:tblGrid>
              <a:tr h="165100">
                <a:tc>
                  <a:txBody>
                    <a:bodyPr/>
                    <a:lstStyle/>
                    <a:p>
                      <a:pPr algn="l" fontAlgn="b"/>
                      <a:r>
                        <a:rPr lang="en-US" sz="800" b="1" i="0" u="none" strike="noStrike" dirty="0">
                          <a:solidFill>
                            <a:schemeClr val="tx1"/>
                          </a:solidFill>
                          <a:effectLst/>
                          <a:latin typeface="Helvetica"/>
                        </a:rPr>
                        <a:t>TOTUM RESEARCH - Media Usage by Community Size and Type, Nov/Dec 2013</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2656673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260026353"/>
              </p:ext>
            </p:extLst>
          </p:nvPr>
        </p:nvGraphicFramePr>
        <p:xfrm>
          <a:off x="110439" y="828345"/>
          <a:ext cx="8835116" cy="566035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92780" y="1073678"/>
            <a:ext cx="8945555" cy="677108"/>
          </a:xfrm>
          <a:prstGeom prst="rect">
            <a:avLst/>
          </a:prstGeom>
          <a:noFill/>
        </p:spPr>
        <p:txBody>
          <a:bodyPr wrap="square" rtlCol="0">
            <a:spAutoFit/>
          </a:bodyPr>
          <a:lstStyle/>
          <a:p>
            <a:pPr algn="ctr"/>
            <a:r>
              <a:rPr lang="en-US" sz="2000" b="1" dirty="0">
                <a:solidFill>
                  <a:srgbClr val="50A3CD"/>
                </a:solidFill>
              </a:rPr>
              <a:t>Incidence of Paying to Get Local News/Information Online</a:t>
            </a:r>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33510013"/>
              </p:ext>
            </p:extLst>
          </p:nvPr>
        </p:nvGraphicFramePr>
        <p:xfrm>
          <a:off x="5188412" y="6491611"/>
          <a:ext cx="3849279" cy="165100"/>
        </p:xfrm>
        <a:graphic>
          <a:graphicData uri="http://schemas.openxmlformats.org/drawingml/2006/table">
            <a:tbl>
              <a:tblPr/>
              <a:tblGrid>
                <a:gridCol w="3849279"/>
              </a:tblGrid>
              <a:tr h="165100">
                <a:tc>
                  <a:txBody>
                    <a:bodyPr/>
                    <a:lstStyle/>
                    <a:p>
                      <a:pPr algn="l" fontAlgn="b"/>
                      <a:r>
                        <a:rPr lang="en-US" sz="800" b="1" i="0" u="none" strike="noStrike" dirty="0">
                          <a:solidFill>
                            <a:schemeClr val="tx1"/>
                          </a:solidFill>
                          <a:effectLst/>
                          <a:latin typeface="Helvetica"/>
                        </a:rPr>
                        <a:t>TOTUM RESEARCH - Media Usage by Community Size and Type, Nov/Dec 2013</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2097332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369300" cy="1371600"/>
          </a:xfrm>
        </p:spPr>
        <p:txBody>
          <a:bodyPr/>
          <a:lstStyle/>
          <a:p>
            <a:pPr algn="ctr"/>
            <a:r>
              <a:rPr lang="en-US" dirty="0" smtClean="0">
                <a:solidFill>
                  <a:srgbClr val="50A3CD"/>
                </a:solidFill>
              </a:rPr>
              <a:t>Sample sizes and response rates</a:t>
            </a:r>
            <a:endParaRPr lang="en-US" dirty="0">
              <a:solidFill>
                <a:srgbClr val="50A3CD"/>
              </a:solidFill>
            </a:endParaRPr>
          </a:p>
        </p:txBody>
      </p:sp>
      <p:pic>
        <p:nvPicPr>
          <p:cNvPr id="8" name="Content Placeholder 7" descr="Insertresponse.png"/>
          <p:cNvPicPr>
            <a:picLocks noGrp="1" noChangeAspect="1"/>
          </p:cNvPicPr>
          <p:nvPr>
            <p:ph idx="1"/>
          </p:nvPr>
        </p:nvPicPr>
        <p:blipFill>
          <a:blip r:embed="rId2">
            <a:extLst>
              <a:ext uri="{28A0092B-C50C-407E-A947-70E740481C1C}">
                <a14:useLocalDpi xmlns:a14="http://schemas.microsoft.com/office/drawing/2010/main" val="0"/>
              </a:ext>
            </a:extLst>
          </a:blip>
          <a:srcRect l="3687" r="3687"/>
          <a:stretch>
            <a:fillRect/>
          </a:stretch>
        </p:blipFill>
        <p:spPr>
          <a:xfrm>
            <a:off x="457200" y="1752600"/>
            <a:ext cx="8300258" cy="3886199"/>
          </a:xfrm>
        </p:spPr>
      </p:pic>
      <p:sp>
        <p:nvSpPr>
          <p:cNvPr id="6" name="Rectangle 5"/>
          <p:cNvSpPr/>
          <p:nvPr/>
        </p:nvSpPr>
        <p:spPr>
          <a:xfrm>
            <a:off x="965200" y="6029235"/>
            <a:ext cx="7213600" cy="430887"/>
          </a:xfrm>
          <a:prstGeom prst="rect">
            <a:avLst/>
          </a:prstGeom>
        </p:spPr>
        <p:txBody>
          <a:bodyPr wrap="square">
            <a:spAutoFit/>
          </a:bodyPr>
          <a:lstStyle/>
          <a:p>
            <a:r>
              <a:rPr lang="en-CA" sz="1100" dirty="0"/>
              <a:t>The maximum margin of error for 1,015 responses is ±3.1% at the 95% confidence level. For 200 responses it is ±6.9% at the 95% confidence level.</a:t>
            </a:r>
            <a:endParaRPr lang="en-US" sz="1100" dirty="0"/>
          </a:p>
        </p:txBody>
      </p:sp>
    </p:spTree>
    <p:extLst>
      <p:ext uri="{BB962C8B-B14F-4D97-AF65-F5344CB8AC3E}">
        <p14:creationId xmlns:p14="http://schemas.microsoft.com/office/powerpoint/2010/main" val="1364882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379946787"/>
              </p:ext>
            </p:extLst>
          </p:nvPr>
        </p:nvGraphicFramePr>
        <p:xfrm>
          <a:off x="298833" y="958812"/>
          <a:ext cx="8602782" cy="5697899"/>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472014" y="958812"/>
            <a:ext cx="8429601" cy="400110"/>
          </a:xfrm>
          <a:prstGeom prst="rect">
            <a:avLst/>
          </a:prstGeom>
          <a:noFill/>
        </p:spPr>
        <p:txBody>
          <a:bodyPr wrap="square" rtlCol="0">
            <a:spAutoFit/>
          </a:bodyPr>
          <a:lstStyle/>
          <a:p>
            <a:pPr algn="ctr"/>
            <a:r>
              <a:rPr lang="en-US" sz="2000" b="1" dirty="0" smtClean="0">
                <a:solidFill>
                  <a:srgbClr val="50A3CD"/>
                </a:solidFill>
                <a:latin typeface="+mj-lt"/>
              </a:rPr>
              <a:t>2013 AdWest Study of Media Usage by Community Size and Type</a:t>
            </a:r>
            <a:endParaRPr lang="en-US" sz="2000" b="1" dirty="0">
              <a:solidFill>
                <a:srgbClr val="50A3CD"/>
              </a:solidFill>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1259372649"/>
              </p:ext>
            </p:extLst>
          </p:nvPr>
        </p:nvGraphicFramePr>
        <p:xfrm>
          <a:off x="5188412" y="6491611"/>
          <a:ext cx="3849279" cy="165100"/>
        </p:xfrm>
        <a:graphic>
          <a:graphicData uri="http://schemas.openxmlformats.org/drawingml/2006/table">
            <a:tbl>
              <a:tblPr/>
              <a:tblGrid>
                <a:gridCol w="3849279"/>
              </a:tblGrid>
              <a:tr h="165100">
                <a:tc>
                  <a:txBody>
                    <a:bodyPr/>
                    <a:lstStyle/>
                    <a:p>
                      <a:pPr algn="l" fontAlgn="b"/>
                      <a:r>
                        <a:rPr lang="en-US" sz="800" b="1" i="0" u="none" strike="noStrike" dirty="0">
                          <a:solidFill>
                            <a:schemeClr val="tx1"/>
                          </a:solidFill>
                          <a:effectLst/>
                          <a:latin typeface="Helvetica"/>
                        </a:rPr>
                        <a:t>TOTUM RESEARCH - Media Usage by Community Size and Type, Nov/Dec 2013</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384205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1877890859"/>
              </p:ext>
            </p:extLst>
          </p:nvPr>
        </p:nvGraphicFramePr>
        <p:xfrm>
          <a:off x="337007" y="962327"/>
          <a:ext cx="8381422" cy="56261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1564669" y="960365"/>
            <a:ext cx="6213209" cy="677108"/>
          </a:xfrm>
          <a:prstGeom prst="rect">
            <a:avLst/>
          </a:prstGeom>
          <a:noFill/>
        </p:spPr>
        <p:txBody>
          <a:bodyPr wrap="none" rtlCol="0">
            <a:spAutoFit/>
          </a:bodyPr>
          <a:lstStyle/>
          <a:p>
            <a:pPr algn="ctr"/>
            <a:r>
              <a:rPr lang="en-US" sz="2000" b="1" dirty="0" smtClean="0">
                <a:solidFill>
                  <a:srgbClr val="50A3CD"/>
                </a:solidFill>
              </a:rPr>
              <a:t>Time Spent With News Compared to 2 Years Ago</a:t>
            </a:r>
            <a:endParaRPr lang="en-US" sz="2000" b="1" dirty="0">
              <a:solidFill>
                <a:srgbClr val="50A3CD"/>
              </a:solidFill>
            </a:endParaRPr>
          </a:p>
          <a:p>
            <a:endParaRPr lang="en-US" b="1" dirty="0">
              <a:solidFill>
                <a:srgbClr val="50A3CD"/>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733510013"/>
              </p:ext>
            </p:extLst>
          </p:nvPr>
        </p:nvGraphicFramePr>
        <p:xfrm>
          <a:off x="5188412" y="6491611"/>
          <a:ext cx="3849279" cy="165100"/>
        </p:xfrm>
        <a:graphic>
          <a:graphicData uri="http://schemas.openxmlformats.org/drawingml/2006/table">
            <a:tbl>
              <a:tblPr/>
              <a:tblGrid>
                <a:gridCol w="3849279"/>
              </a:tblGrid>
              <a:tr h="165100">
                <a:tc>
                  <a:txBody>
                    <a:bodyPr/>
                    <a:lstStyle/>
                    <a:p>
                      <a:pPr algn="l" fontAlgn="b"/>
                      <a:r>
                        <a:rPr lang="en-US" sz="800" b="1" i="0" u="none" strike="noStrike" dirty="0">
                          <a:solidFill>
                            <a:schemeClr val="tx1"/>
                          </a:solidFill>
                          <a:effectLst/>
                          <a:latin typeface="Helvetica"/>
                        </a:rPr>
                        <a:t>TOTUM RESEARCH - Media Usage by Community Size and Type, Nov/Dec 2013</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2758426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148542341"/>
              </p:ext>
            </p:extLst>
          </p:nvPr>
        </p:nvGraphicFramePr>
        <p:xfrm>
          <a:off x="482600" y="1306928"/>
          <a:ext cx="8178800" cy="5410200"/>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p:cNvSpPr/>
          <p:nvPr/>
        </p:nvSpPr>
        <p:spPr>
          <a:xfrm>
            <a:off x="482600" y="941645"/>
            <a:ext cx="8453033" cy="707886"/>
          </a:xfrm>
          <a:prstGeom prst="rect">
            <a:avLst/>
          </a:prstGeom>
        </p:spPr>
        <p:txBody>
          <a:bodyPr wrap="square">
            <a:spAutoFit/>
          </a:bodyPr>
          <a:lstStyle/>
          <a:p>
            <a:pPr algn="ctr"/>
            <a:r>
              <a:rPr lang="en-US" sz="2000" b="1" dirty="0" smtClean="0">
                <a:solidFill>
                  <a:srgbClr val="50A3CD"/>
                </a:solidFill>
              </a:rPr>
              <a:t>Amount of Time Personally Spent with Community Newspaper Compared to 2 Years Ago by Community Size</a:t>
            </a:r>
            <a:endParaRPr lang="en-US" sz="2000" b="1" dirty="0">
              <a:solidFill>
                <a:srgbClr val="50A3CD"/>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733510013"/>
              </p:ext>
            </p:extLst>
          </p:nvPr>
        </p:nvGraphicFramePr>
        <p:xfrm>
          <a:off x="5188412" y="6491611"/>
          <a:ext cx="3849279" cy="165100"/>
        </p:xfrm>
        <a:graphic>
          <a:graphicData uri="http://schemas.openxmlformats.org/drawingml/2006/table">
            <a:tbl>
              <a:tblPr/>
              <a:tblGrid>
                <a:gridCol w="3849279"/>
              </a:tblGrid>
              <a:tr h="165100">
                <a:tc>
                  <a:txBody>
                    <a:bodyPr/>
                    <a:lstStyle/>
                    <a:p>
                      <a:pPr algn="l" fontAlgn="b"/>
                      <a:r>
                        <a:rPr lang="en-US" sz="800" b="1" i="0" u="none" strike="noStrike" dirty="0">
                          <a:solidFill>
                            <a:schemeClr val="tx1"/>
                          </a:solidFill>
                          <a:effectLst/>
                          <a:latin typeface="Helvetica"/>
                        </a:rPr>
                        <a:t>TOTUM RESEARCH - Media Usage by Community Size and Type, Nov/Dec 2013</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1059567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4273634327"/>
              </p:ext>
            </p:extLst>
          </p:nvPr>
        </p:nvGraphicFramePr>
        <p:xfrm>
          <a:off x="136964" y="784483"/>
          <a:ext cx="8753339" cy="5775066"/>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311285" y="935237"/>
            <a:ext cx="8579018" cy="400110"/>
          </a:xfrm>
          <a:prstGeom prst="rect">
            <a:avLst/>
          </a:prstGeom>
          <a:noFill/>
        </p:spPr>
        <p:txBody>
          <a:bodyPr wrap="square" rtlCol="0">
            <a:spAutoFit/>
          </a:bodyPr>
          <a:lstStyle/>
          <a:p>
            <a:pPr algn="ctr">
              <a:defRPr sz="1800" b="1" i="0" u="none" strike="noStrike" kern="1200" baseline="0">
                <a:solidFill>
                  <a:srgbClr val="000000"/>
                </a:solidFill>
                <a:latin typeface="+mn-lt"/>
                <a:ea typeface="+mn-ea"/>
                <a:cs typeface="+mn-cs"/>
              </a:defRPr>
            </a:pPr>
            <a:r>
              <a:rPr lang="en-US" sz="2000" dirty="0">
                <a:solidFill>
                  <a:srgbClr val="50A3CD"/>
                </a:solidFill>
                <a:latin typeface="+mj-lt"/>
              </a:rPr>
              <a:t>Types of News Followed </a:t>
            </a:r>
            <a:r>
              <a:rPr lang="en-US" sz="2000" u="sng" dirty="0">
                <a:solidFill>
                  <a:srgbClr val="50A3CD"/>
                </a:solidFill>
                <a:latin typeface="+mj-lt"/>
              </a:rPr>
              <a:t>'Most of the Time' </a:t>
            </a:r>
            <a:r>
              <a:rPr lang="en-US" sz="2000" dirty="0">
                <a:solidFill>
                  <a:srgbClr val="50A3CD"/>
                </a:solidFill>
                <a:latin typeface="+mj-lt"/>
              </a:rPr>
              <a:t>by Community Size</a:t>
            </a:r>
          </a:p>
        </p:txBody>
      </p:sp>
      <p:graphicFrame>
        <p:nvGraphicFramePr>
          <p:cNvPr id="5" name="Table 4"/>
          <p:cNvGraphicFramePr>
            <a:graphicFrameLocks noGrp="1"/>
          </p:cNvGraphicFramePr>
          <p:nvPr>
            <p:extLst>
              <p:ext uri="{D42A27DB-BD31-4B8C-83A1-F6EECF244321}">
                <p14:modId xmlns:p14="http://schemas.microsoft.com/office/powerpoint/2010/main" val="1733510013"/>
              </p:ext>
            </p:extLst>
          </p:nvPr>
        </p:nvGraphicFramePr>
        <p:xfrm>
          <a:off x="5188412" y="6491611"/>
          <a:ext cx="3849279" cy="165100"/>
        </p:xfrm>
        <a:graphic>
          <a:graphicData uri="http://schemas.openxmlformats.org/drawingml/2006/table">
            <a:tbl>
              <a:tblPr/>
              <a:tblGrid>
                <a:gridCol w="3849279"/>
              </a:tblGrid>
              <a:tr h="165100">
                <a:tc>
                  <a:txBody>
                    <a:bodyPr/>
                    <a:lstStyle/>
                    <a:p>
                      <a:pPr algn="l" fontAlgn="b"/>
                      <a:r>
                        <a:rPr lang="en-US" sz="800" b="1" i="0" u="none" strike="noStrike" dirty="0">
                          <a:solidFill>
                            <a:schemeClr val="tx1"/>
                          </a:solidFill>
                          <a:effectLst/>
                          <a:latin typeface="Helvetica"/>
                        </a:rPr>
                        <a:t>TOTUM RESEARCH - Media Usage by Community Size and Type, Nov/Dec 2013</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3003867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351105554"/>
              </p:ext>
            </p:extLst>
          </p:nvPr>
        </p:nvGraphicFramePr>
        <p:xfrm>
          <a:off x="211673" y="987726"/>
          <a:ext cx="8529213" cy="5727737"/>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515177" y="905442"/>
            <a:ext cx="8305087" cy="400110"/>
          </a:xfrm>
          <a:prstGeom prst="rect">
            <a:avLst/>
          </a:prstGeom>
          <a:noFill/>
        </p:spPr>
        <p:txBody>
          <a:bodyPr wrap="square" rtlCol="0">
            <a:spAutoFit/>
          </a:bodyPr>
          <a:lstStyle/>
          <a:p>
            <a:pPr algn="ctr">
              <a:defRPr sz="1800" b="1" i="0" u="none" strike="noStrike" kern="1200" baseline="0">
                <a:solidFill>
                  <a:srgbClr val="000000"/>
                </a:solidFill>
                <a:latin typeface="+mn-lt"/>
                <a:ea typeface="+mn-ea"/>
                <a:cs typeface="+mn-cs"/>
              </a:defRPr>
            </a:pPr>
            <a:r>
              <a:rPr lang="en-US" sz="2000" dirty="0">
                <a:solidFill>
                  <a:srgbClr val="50A3CD"/>
                </a:solidFill>
              </a:rPr>
              <a:t>Length of Time Lived in Your Community by Community Size</a:t>
            </a:r>
          </a:p>
        </p:txBody>
      </p:sp>
      <p:graphicFrame>
        <p:nvGraphicFramePr>
          <p:cNvPr id="5" name="Table 4"/>
          <p:cNvGraphicFramePr>
            <a:graphicFrameLocks noGrp="1"/>
          </p:cNvGraphicFramePr>
          <p:nvPr>
            <p:extLst>
              <p:ext uri="{D42A27DB-BD31-4B8C-83A1-F6EECF244321}">
                <p14:modId xmlns:p14="http://schemas.microsoft.com/office/powerpoint/2010/main" val="1733510013"/>
              </p:ext>
            </p:extLst>
          </p:nvPr>
        </p:nvGraphicFramePr>
        <p:xfrm>
          <a:off x="5188412" y="6491611"/>
          <a:ext cx="3849279" cy="165100"/>
        </p:xfrm>
        <a:graphic>
          <a:graphicData uri="http://schemas.openxmlformats.org/drawingml/2006/table">
            <a:tbl>
              <a:tblPr/>
              <a:tblGrid>
                <a:gridCol w="3849279"/>
              </a:tblGrid>
              <a:tr h="165100">
                <a:tc>
                  <a:txBody>
                    <a:bodyPr/>
                    <a:lstStyle/>
                    <a:p>
                      <a:pPr algn="l" fontAlgn="b"/>
                      <a:r>
                        <a:rPr lang="en-US" sz="800" b="1" i="0" u="none" strike="noStrike" dirty="0">
                          <a:solidFill>
                            <a:schemeClr val="tx1"/>
                          </a:solidFill>
                          <a:effectLst/>
                          <a:latin typeface="Helvetica"/>
                        </a:rPr>
                        <a:t>TOTUM RESEARCH - Media Usage by Community Size and Type, Nov/Dec 2013</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3879859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153909326"/>
              </p:ext>
            </p:extLst>
          </p:nvPr>
        </p:nvGraphicFramePr>
        <p:xfrm>
          <a:off x="342900" y="1104900"/>
          <a:ext cx="8458200" cy="5435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42900" y="904845"/>
            <a:ext cx="8356600" cy="400110"/>
          </a:xfrm>
          <a:prstGeom prst="rect">
            <a:avLst/>
          </a:prstGeom>
          <a:noFill/>
        </p:spPr>
        <p:txBody>
          <a:bodyPr wrap="square" rtlCol="0">
            <a:spAutoFit/>
          </a:bodyPr>
          <a:lstStyle/>
          <a:p>
            <a:pPr algn="ctr"/>
            <a:r>
              <a:rPr lang="en-US" sz="2000" b="1" dirty="0" smtClean="0">
                <a:solidFill>
                  <a:srgbClr val="50A3CD"/>
                </a:solidFill>
              </a:rPr>
              <a:t>Incidence of Knowing the Names of </a:t>
            </a:r>
            <a:r>
              <a:rPr lang="en-US" sz="2000" b="1" dirty="0" err="1" smtClean="0">
                <a:solidFill>
                  <a:srgbClr val="50A3CD"/>
                </a:solidFill>
              </a:rPr>
              <a:t>Neighbours</a:t>
            </a:r>
            <a:r>
              <a:rPr lang="en-US" sz="2000" b="1" dirty="0" smtClean="0">
                <a:solidFill>
                  <a:srgbClr val="50A3CD"/>
                </a:solidFill>
              </a:rPr>
              <a:t> Who Live Close By</a:t>
            </a:r>
            <a:endParaRPr lang="en-US" sz="2000" b="1" dirty="0">
              <a:solidFill>
                <a:srgbClr val="50A3CD"/>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733510013"/>
              </p:ext>
            </p:extLst>
          </p:nvPr>
        </p:nvGraphicFramePr>
        <p:xfrm>
          <a:off x="5188412" y="6491611"/>
          <a:ext cx="3849279" cy="165100"/>
        </p:xfrm>
        <a:graphic>
          <a:graphicData uri="http://schemas.openxmlformats.org/drawingml/2006/table">
            <a:tbl>
              <a:tblPr/>
              <a:tblGrid>
                <a:gridCol w="3849279"/>
              </a:tblGrid>
              <a:tr h="165100">
                <a:tc>
                  <a:txBody>
                    <a:bodyPr/>
                    <a:lstStyle/>
                    <a:p>
                      <a:pPr algn="l" fontAlgn="b"/>
                      <a:r>
                        <a:rPr lang="en-US" sz="800" b="1" i="0" u="none" strike="noStrike" dirty="0">
                          <a:solidFill>
                            <a:schemeClr val="tx1"/>
                          </a:solidFill>
                          <a:effectLst/>
                          <a:latin typeface="Helvetica"/>
                        </a:rPr>
                        <a:t>TOTUM RESEARCH - Media Usage by Community Size and Type, Nov/Dec 2013</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20899231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6343</TotalTime>
  <Words>1827</Words>
  <Application>Microsoft Macintosh PowerPoint</Application>
  <PresentationFormat>On-screen Show (4:3)</PresentationFormat>
  <Paragraphs>196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Essential</vt:lpstr>
      <vt:lpstr>HOW GEOGRAPHY IMPACTS LIFESTYLE AND MEDIA USAGE ON THE PRAIRIES</vt:lpstr>
      <vt:lpstr>THE STUDY</vt:lpstr>
      <vt:lpstr>Sample sizes and response rates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AdWest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Beardsworth</dc:creator>
  <cp:lastModifiedBy>Chelsea Donaldson</cp:lastModifiedBy>
  <cp:revision>43</cp:revision>
  <dcterms:created xsi:type="dcterms:W3CDTF">2014-02-06T02:50:30Z</dcterms:created>
  <dcterms:modified xsi:type="dcterms:W3CDTF">2014-02-24T19:42:40Z</dcterms:modified>
</cp:coreProperties>
</file>